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876" y="1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6" name="Holder 6"/>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7" name="Holder 7"/>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5" name="Holder 5"/>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4" name="Holder 4"/>
          <p:cNvSpPr>
            <a:spLocks noGrp="1"/>
          </p:cNvSpPr>
          <p:nvPr>
            <p:ph type="sldNum" sz="quarter" idx="7"/>
          </p:nvPr>
        </p:nvSpPr>
        <p:spPr/>
        <p:txBody>
          <a:bodyPr lIns="0" tIns="0" rIns="0" bIns="0"/>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87239" cy="6857998"/>
          </a:xfrm>
          <a:prstGeom prst="rect">
            <a:avLst/>
          </a:prstGeom>
        </p:spPr>
      </p:pic>
      <p:sp>
        <p:nvSpPr>
          <p:cNvPr id="2" name="Holder 2"/>
          <p:cNvSpPr>
            <a:spLocks noGrp="1"/>
          </p:cNvSpPr>
          <p:nvPr>
            <p:ph type="title"/>
          </p:nvPr>
        </p:nvSpPr>
        <p:spPr>
          <a:xfrm>
            <a:off x="848994" y="418782"/>
            <a:ext cx="10494010" cy="589915"/>
          </a:xfrm>
          <a:prstGeom prst="rect">
            <a:avLst/>
          </a:prstGeom>
        </p:spPr>
        <p:txBody>
          <a:bodyPr wrap="square" lIns="0" tIns="0" rIns="0" bIns="0">
            <a:spAutoFit/>
          </a:bodyPr>
          <a:lstStyle>
            <a:lvl1pPr>
              <a:defRPr sz="3700" b="0" i="0">
                <a:solidFill>
                  <a:srgbClr val="0A48CA"/>
                </a:solidFill>
                <a:latin typeface="Microsoft Sans Serif"/>
                <a:cs typeface="Microsoft Sans Serif"/>
              </a:defRPr>
            </a:lvl1pPr>
          </a:lstStyle>
          <a:p>
            <a:endParaRPr/>
          </a:p>
        </p:txBody>
      </p:sp>
      <p:sp>
        <p:nvSpPr>
          <p:cNvPr id="3" name="Holder 3"/>
          <p:cNvSpPr>
            <a:spLocks noGrp="1"/>
          </p:cNvSpPr>
          <p:nvPr>
            <p:ph type="body" idx="1"/>
          </p:nvPr>
        </p:nvSpPr>
        <p:spPr>
          <a:xfrm>
            <a:off x="2068195" y="2106167"/>
            <a:ext cx="5741670" cy="33343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6/15/2022</a:t>
            </a:fld>
            <a:endParaRPr lang="en-US"/>
          </a:p>
        </p:txBody>
      </p:sp>
      <p:sp>
        <p:nvSpPr>
          <p:cNvPr id="6" name="Holder 6"/>
          <p:cNvSpPr>
            <a:spLocks noGrp="1"/>
          </p:cNvSpPr>
          <p:nvPr>
            <p:ph type="sldNum" sz="quarter" idx="7"/>
          </p:nvPr>
        </p:nvSpPr>
        <p:spPr>
          <a:xfrm>
            <a:off x="11086845" y="6104032"/>
            <a:ext cx="332740" cy="256539"/>
          </a:xfrm>
          <a:prstGeom prst="rect">
            <a:avLst/>
          </a:prstGeom>
        </p:spPr>
        <p:txBody>
          <a:bodyPr wrap="square" lIns="0" tIns="0" rIns="0" bIns="0">
            <a:spAutoFit/>
          </a:bodyPr>
          <a:lstStyle>
            <a:lvl1pPr>
              <a:defRPr sz="1600" b="0" i="0">
                <a:solidFill>
                  <a:srgbClr val="1C7CDB"/>
                </a:solidFill>
                <a:latin typeface="Microsoft Sans Serif"/>
                <a:cs typeface="Microsoft Sans Serif"/>
              </a:defRPr>
            </a:lvl1pPr>
          </a:lstStyle>
          <a:p>
            <a:pPr marL="38100">
              <a:lnSpc>
                <a:spcPts val="1839"/>
              </a:lnSpc>
            </a:pPr>
            <a:fld id="{81D60167-4931-47E6-BA6A-407CBD079E47}" type="slidenum">
              <a:rPr spc="75" dirty="0"/>
              <a:t>‹#›</a:t>
            </a:fld>
            <a:endParaRPr spc="7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rambo12206/Applied-Data-Science-Capstone/blob/main/Data%20Collection%20with%20Web%20Scraping.ipynb" TargetMode="Externa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rambo12206/Applied-Data-Science-Capstone/blob/main/Data%20Wrangling.ipynb"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rambo12206/Applied-Data-Science-Capstone/blob/main/EDA%20with%20Data%20Visualization.ipynb"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mbo12206/Applied-Data-Science-Capstone/blob/main/EDA.ipynb"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rambo12206/Applied-Data-Science-Capstone/blob/main/Interactive%20Visual%20Analytics%20with%20Folium%20lab.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rambo12206/Applied-Data-Science-Capstone/blob/main/spacex_dash_app.p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https://github.com/rambo12206/Applied-Data-Science-Capstone/blob/main/Machine%20Learning%20Prediction.ipynb"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 Id="rId5" Type="http://schemas.openxmlformats.org/officeDocument/2006/relationships/image" Target="../media/image47.jpg"/><Relationship Id="rId4" Type="http://schemas.openxmlformats.org/officeDocument/2006/relationships/image" Target="../media/image46.jpg"/></Relationships>
</file>

<file path=ppt/slides/_rels/slide6.xml.rels><?xml version="1.0" encoding="UTF-8" standalone="yes"?>
<Relationships xmlns="http://schemas.openxmlformats.org/package/2006/relationships"><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rambo12206/Applied-Data-Science-Capstone/blob/main/Data%20Collection%20API.ipynb"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
        <p:nvSpPr>
          <p:cNvPr id="3" name="object 3"/>
          <p:cNvSpPr txBox="1"/>
          <p:nvPr/>
        </p:nvSpPr>
        <p:spPr>
          <a:xfrm>
            <a:off x="967422" y="4591050"/>
            <a:ext cx="2690178" cy="566822"/>
          </a:xfrm>
          <a:prstGeom prst="rect">
            <a:avLst/>
          </a:prstGeom>
        </p:spPr>
        <p:txBody>
          <a:bodyPr vert="horz" wrap="square" lIns="0" tIns="12700" rIns="0" bIns="0" rtlCol="0">
            <a:spAutoFit/>
          </a:bodyPr>
          <a:lstStyle/>
          <a:p>
            <a:pPr marL="12700" marR="5080">
              <a:lnSpc>
                <a:spcPct val="100000"/>
              </a:lnSpc>
              <a:spcBef>
                <a:spcPts val="100"/>
              </a:spcBef>
            </a:pPr>
            <a:r>
              <a:rPr lang="en-US" spc="-60" dirty="0">
                <a:solidFill>
                  <a:srgbClr val="E7E6E6"/>
                </a:solidFill>
                <a:latin typeface="Microsoft Sans Serif"/>
                <a:cs typeface="Microsoft Sans Serif"/>
              </a:rPr>
              <a:t>AKSHAY KUMAR YADAV</a:t>
            </a:r>
            <a:r>
              <a:rPr sz="1800" spc="-55" dirty="0">
                <a:solidFill>
                  <a:srgbClr val="E7E6E6"/>
                </a:solidFill>
                <a:latin typeface="Microsoft Sans Serif"/>
                <a:cs typeface="Microsoft Sans Serif"/>
              </a:rPr>
              <a:t> </a:t>
            </a:r>
            <a:r>
              <a:rPr sz="1800" spc="-465" dirty="0">
                <a:solidFill>
                  <a:srgbClr val="E7E6E6"/>
                </a:solidFill>
                <a:latin typeface="Microsoft Sans Serif"/>
                <a:cs typeface="Microsoft Sans Serif"/>
              </a:rPr>
              <a:t> </a:t>
            </a:r>
            <a:r>
              <a:rPr sz="1800" spc="75" dirty="0">
                <a:solidFill>
                  <a:srgbClr val="E7E6E6"/>
                </a:solidFill>
                <a:latin typeface="Microsoft Sans Serif"/>
                <a:cs typeface="Microsoft Sans Serif"/>
              </a:rPr>
              <a:t>202</a:t>
            </a:r>
            <a:r>
              <a:rPr lang="en-US" spc="80" dirty="0">
                <a:solidFill>
                  <a:srgbClr val="E7E6E6"/>
                </a:solidFill>
                <a:latin typeface="Microsoft Sans Serif"/>
                <a:cs typeface="Microsoft Sans Serif"/>
              </a:rPr>
              <a:t>2</a:t>
            </a:r>
            <a:r>
              <a:rPr sz="1800" dirty="0">
                <a:solidFill>
                  <a:srgbClr val="E7E6E6"/>
                </a:solidFill>
                <a:latin typeface="Microsoft Sans Serif"/>
                <a:cs typeface="Microsoft Sans Serif"/>
              </a:rPr>
              <a:t>-</a:t>
            </a:r>
            <a:r>
              <a:rPr lang="en-US" spc="75" dirty="0">
                <a:solidFill>
                  <a:srgbClr val="E7E6E6"/>
                </a:solidFill>
                <a:latin typeface="Microsoft Sans Serif"/>
                <a:cs typeface="Microsoft Sans Serif"/>
              </a:rPr>
              <a:t>06</a:t>
            </a:r>
            <a:r>
              <a:rPr sz="1800" dirty="0">
                <a:solidFill>
                  <a:srgbClr val="E7E6E6"/>
                </a:solidFill>
                <a:latin typeface="Microsoft Sans Serif"/>
                <a:cs typeface="Microsoft Sans Serif"/>
              </a:rPr>
              <a:t>-</a:t>
            </a:r>
            <a:r>
              <a:rPr lang="en-US" spc="75" dirty="0">
                <a:solidFill>
                  <a:srgbClr val="E7E6E6"/>
                </a:solidFill>
                <a:latin typeface="Microsoft Sans Serif"/>
                <a:cs typeface="Microsoft Sans Serif"/>
              </a:rPr>
              <a:t>16</a:t>
            </a:r>
            <a:endParaRPr sz="1800" dirty="0">
              <a:latin typeface="Microsoft Sans Serif"/>
              <a:cs typeface="Microsoft Sans Serif"/>
            </a:endParaRPr>
          </a:p>
        </p:txBody>
      </p:sp>
      <p:pic>
        <p:nvPicPr>
          <p:cNvPr id="4" name="object 4"/>
          <p:cNvPicPr/>
          <p:nvPr/>
        </p:nvPicPr>
        <p:blipFill>
          <a:blip r:embed="rId3" cstate="print"/>
          <a:stretch>
            <a:fillRect/>
          </a:stretch>
        </p:blipFill>
        <p:spPr>
          <a:xfrm>
            <a:off x="889000" y="675640"/>
            <a:ext cx="2105660" cy="6299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94" y="1808479"/>
            <a:ext cx="3716020" cy="2215515"/>
          </a:xfrm>
          <a:prstGeom prst="rect">
            <a:avLst/>
          </a:prstGeom>
        </p:spPr>
        <p:txBody>
          <a:bodyPr vert="horz" wrap="square" lIns="0" tIns="12700" rIns="0" bIns="0" rtlCol="0">
            <a:spAutoFit/>
          </a:bodyPr>
          <a:lstStyle/>
          <a:p>
            <a:pPr marL="241300" marR="220345" indent="-228600">
              <a:lnSpc>
                <a:spcPct val="100000"/>
              </a:lnSpc>
              <a:spcBef>
                <a:spcPts val="100"/>
              </a:spcBef>
              <a:buFont typeface="Arial"/>
              <a:buChar char="•"/>
              <a:tabLst>
                <a:tab pos="240665" algn="l"/>
                <a:tab pos="241300" algn="l"/>
              </a:tabLst>
            </a:pPr>
            <a:r>
              <a:rPr sz="2200" spc="-65" dirty="0">
                <a:solidFill>
                  <a:srgbClr val="292929"/>
                </a:solidFill>
                <a:latin typeface="Microsoft Sans Serif"/>
                <a:cs typeface="Microsoft Sans Serif"/>
              </a:rPr>
              <a:t>Data </a:t>
            </a:r>
            <a:r>
              <a:rPr sz="2200" spc="-25" dirty="0">
                <a:solidFill>
                  <a:srgbClr val="292929"/>
                </a:solidFill>
                <a:latin typeface="Microsoft Sans Serif"/>
                <a:cs typeface="Microsoft Sans Serif"/>
              </a:rPr>
              <a:t>from </a:t>
            </a:r>
            <a:r>
              <a:rPr sz="2200" spc="-155" dirty="0">
                <a:solidFill>
                  <a:srgbClr val="292929"/>
                </a:solidFill>
                <a:latin typeface="Microsoft Sans Serif"/>
                <a:cs typeface="Microsoft Sans Serif"/>
              </a:rPr>
              <a:t>SpaceX</a:t>
            </a:r>
            <a:r>
              <a:rPr sz="2200" spc="-15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 </a:t>
            </a:r>
            <a:r>
              <a:rPr sz="2200" spc="-570"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also</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4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20" dirty="0">
                <a:solidFill>
                  <a:srgbClr val="292929"/>
                </a:solidFill>
                <a:latin typeface="Microsoft Sans Serif"/>
                <a:cs typeface="Microsoft Sans Serif"/>
              </a:rPr>
              <a:t> </a:t>
            </a:r>
            <a:r>
              <a:rPr sz="2200" spc="-65" dirty="0">
                <a:solidFill>
                  <a:srgbClr val="292929"/>
                </a:solidFill>
                <a:latin typeface="Microsoft Sans Serif"/>
                <a:cs typeface="Microsoft Sans Serif"/>
              </a:rPr>
              <a:t>Wikipedia;</a:t>
            </a:r>
            <a:endParaRPr sz="2200">
              <a:latin typeface="Microsoft Sans Serif"/>
              <a:cs typeface="Microsoft Sans Serif"/>
            </a:endParaRPr>
          </a:p>
          <a:p>
            <a:pPr marL="241300" marR="5080" indent="-228600">
              <a:lnSpc>
                <a:spcPct val="100000"/>
              </a:lnSpc>
              <a:spcBef>
                <a:spcPts val="1400"/>
              </a:spcBef>
              <a:buFont typeface="Arial"/>
              <a:buChar char="•"/>
              <a:tabLst>
                <a:tab pos="240665" algn="l"/>
                <a:tab pos="241300" algn="l"/>
              </a:tabLst>
            </a:pPr>
            <a:r>
              <a:rPr sz="2200" spc="-65" dirty="0">
                <a:solidFill>
                  <a:srgbClr val="292929"/>
                </a:solidFill>
                <a:latin typeface="Microsoft Sans Serif"/>
                <a:cs typeface="Microsoft Sans Serif"/>
              </a:rPr>
              <a:t>Data</a:t>
            </a:r>
            <a:r>
              <a:rPr sz="2200" spc="4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65" dirty="0">
                <a:solidFill>
                  <a:srgbClr val="292929"/>
                </a:solidFill>
                <a:latin typeface="Microsoft Sans Serif"/>
                <a:cs typeface="Microsoft Sans Serif"/>
              </a:rPr>
              <a:t> </a:t>
            </a:r>
            <a:r>
              <a:rPr sz="2200" spc="-35" dirty="0">
                <a:solidFill>
                  <a:srgbClr val="292929"/>
                </a:solidFill>
                <a:latin typeface="Microsoft Sans Serif"/>
                <a:cs typeface="Microsoft Sans Serif"/>
              </a:rPr>
              <a:t>downloaded</a:t>
            </a:r>
            <a:r>
              <a:rPr sz="2200" spc="4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20" dirty="0">
                <a:solidFill>
                  <a:srgbClr val="292929"/>
                </a:solidFill>
                <a:latin typeface="Microsoft Sans Serif"/>
                <a:cs typeface="Microsoft Sans Serif"/>
              </a:rPr>
              <a:t> </a:t>
            </a:r>
            <a:r>
              <a:rPr sz="2200" spc="-60" dirty="0">
                <a:solidFill>
                  <a:srgbClr val="292929"/>
                </a:solidFill>
                <a:latin typeface="Microsoft Sans Serif"/>
                <a:cs typeface="Microsoft Sans Serif"/>
              </a:rPr>
              <a:t>Wikipedia</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25" dirty="0">
                <a:solidFill>
                  <a:srgbClr val="292929"/>
                </a:solidFill>
                <a:latin typeface="Microsoft Sans Serif"/>
                <a:cs typeface="Microsoft Sans Serif"/>
              </a:rPr>
              <a:t> </a:t>
            </a:r>
            <a:r>
              <a:rPr sz="2200" spc="-30" dirty="0">
                <a:solidFill>
                  <a:srgbClr val="292929"/>
                </a:solidFill>
                <a:latin typeface="Microsoft Sans Serif"/>
                <a:cs typeface="Microsoft Sans Serif"/>
              </a:rPr>
              <a:t>flowchart</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then</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persisted.</a:t>
            </a:r>
            <a:endParaRPr sz="2200">
              <a:latin typeface="Microsoft Sans Serif"/>
              <a:cs typeface="Microsoft Sans Serif"/>
            </a:endParaRPr>
          </a:p>
        </p:txBody>
      </p:sp>
      <p:sp>
        <p:nvSpPr>
          <p:cNvPr id="3" name="object 3"/>
          <p:cNvSpPr txBox="1"/>
          <p:nvPr/>
        </p:nvSpPr>
        <p:spPr>
          <a:xfrm>
            <a:off x="1001394" y="4697348"/>
            <a:ext cx="3732529" cy="1090042"/>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1400" spc="-65" dirty="0">
                <a:solidFill>
                  <a:srgbClr val="292929"/>
                </a:solidFill>
                <a:latin typeface="Microsoft Sans Serif"/>
                <a:cs typeface="Microsoft Sans Serif"/>
              </a:rPr>
              <a:t>Source</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 </a:t>
            </a:r>
            <a:r>
              <a:rPr sz="1400" spc="-45" dirty="0">
                <a:solidFill>
                  <a:srgbClr val="0462C1"/>
                </a:solidFill>
                <a:latin typeface="Microsoft Sans Serif"/>
                <a:cs typeface="Microsoft Sans Serif"/>
              </a:rPr>
              <a:t> </a:t>
            </a:r>
            <a:r>
              <a:rPr lang="en-US" sz="1400" u="sng" spc="-5" dirty="0">
                <a:solidFill>
                  <a:srgbClr val="0462C1"/>
                </a:solidFill>
                <a:uFill>
                  <a:solidFill>
                    <a:srgbClr val="0462C1"/>
                  </a:solidFill>
                </a:uFill>
                <a:latin typeface="Microsoft Sans Serif"/>
                <a:cs typeface="Microsoft Sans Serif"/>
                <a:hlinkClick r:id="rId2"/>
              </a:rPr>
              <a:t>https://github.com/rambo12206/Applied-Data-Science-Capstone/blob/main/Data%20Collection%20with%20Web%20Scraping.ipynb</a:t>
            </a:r>
            <a:endParaRPr sz="1400" dirty="0">
              <a:latin typeface="Microsoft Sans Serif"/>
              <a:cs typeface="Microsoft Sans Serif"/>
            </a:endParaRPr>
          </a:p>
        </p:txBody>
      </p:sp>
      <p:sp>
        <p:nvSpPr>
          <p:cNvPr id="4" name="object 4"/>
          <p:cNvSpPr txBox="1">
            <a:spLocks noGrp="1"/>
          </p:cNvSpPr>
          <p:nvPr>
            <p:ph type="title"/>
          </p:nvPr>
        </p:nvSpPr>
        <p:spPr>
          <a:xfrm>
            <a:off x="1001394" y="571753"/>
            <a:ext cx="5255895" cy="589280"/>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05" dirty="0"/>
              <a:t> </a:t>
            </a:r>
            <a:r>
              <a:rPr spc="-80" dirty="0"/>
              <a:t>Collection</a:t>
            </a:r>
            <a:r>
              <a:rPr spc="135" dirty="0"/>
              <a:t> </a:t>
            </a:r>
            <a:r>
              <a:rPr dirty="0"/>
              <a:t>-</a:t>
            </a:r>
            <a:r>
              <a:rPr spc="110" dirty="0"/>
              <a:t> </a:t>
            </a:r>
            <a:r>
              <a:rPr spc="-120" dirty="0"/>
              <a:t>Scraping</a:t>
            </a:r>
          </a:p>
        </p:txBody>
      </p:sp>
      <p:pic>
        <p:nvPicPr>
          <p:cNvPr id="5" name="object 5"/>
          <p:cNvPicPr/>
          <p:nvPr/>
        </p:nvPicPr>
        <p:blipFill>
          <a:blip r:embed="rId3" cstate="print"/>
          <a:stretch>
            <a:fillRect/>
          </a:stretch>
        </p:blipFill>
        <p:spPr>
          <a:xfrm>
            <a:off x="7244080" y="1775447"/>
            <a:ext cx="2791714" cy="1082306"/>
          </a:xfrm>
          <a:prstGeom prst="rect">
            <a:avLst/>
          </a:prstGeom>
        </p:spPr>
      </p:pic>
      <p:sp>
        <p:nvSpPr>
          <p:cNvPr id="6" name="object 6"/>
          <p:cNvSpPr txBox="1"/>
          <p:nvPr/>
        </p:nvSpPr>
        <p:spPr>
          <a:xfrm>
            <a:off x="7674356" y="2015807"/>
            <a:ext cx="1939925" cy="549275"/>
          </a:xfrm>
          <a:prstGeom prst="rect">
            <a:avLst/>
          </a:prstGeom>
        </p:spPr>
        <p:txBody>
          <a:bodyPr vert="horz" wrap="square" lIns="0" tIns="12700" rIns="0" bIns="0" rtlCol="0">
            <a:spAutoFit/>
          </a:bodyPr>
          <a:lstStyle/>
          <a:p>
            <a:pPr algn="ctr">
              <a:lnSpc>
                <a:spcPts val="2060"/>
              </a:lnSpc>
              <a:spcBef>
                <a:spcPts val="100"/>
              </a:spcBef>
            </a:pPr>
            <a:r>
              <a:rPr sz="1800" b="1" spc="-10" dirty="0">
                <a:solidFill>
                  <a:srgbClr val="FFFFFF"/>
                </a:solidFill>
                <a:latin typeface="Calibri"/>
                <a:cs typeface="Calibri"/>
              </a:rPr>
              <a:t>Request</a:t>
            </a:r>
            <a:r>
              <a:rPr sz="1800" b="1" spc="-35" dirty="0">
                <a:solidFill>
                  <a:srgbClr val="FFFFFF"/>
                </a:solidFill>
                <a:latin typeface="Calibri"/>
                <a:cs typeface="Calibri"/>
              </a:rPr>
              <a:t> </a:t>
            </a:r>
            <a:r>
              <a:rPr sz="1800" b="1" spc="-5" dirty="0">
                <a:solidFill>
                  <a:srgbClr val="FFFFFF"/>
                </a:solidFill>
                <a:latin typeface="Calibri"/>
                <a:cs typeface="Calibri"/>
              </a:rPr>
              <a:t>the</a:t>
            </a:r>
            <a:r>
              <a:rPr sz="1800" b="1" spc="-25" dirty="0">
                <a:solidFill>
                  <a:srgbClr val="FFFFFF"/>
                </a:solidFill>
                <a:latin typeface="Calibri"/>
                <a:cs typeface="Calibri"/>
              </a:rPr>
              <a:t> </a:t>
            </a:r>
            <a:r>
              <a:rPr sz="1800" b="1" spc="-10" dirty="0">
                <a:solidFill>
                  <a:srgbClr val="FFFFFF"/>
                </a:solidFill>
                <a:latin typeface="Calibri"/>
                <a:cs typeface="Calibri"/>
              </a:rPr>
              <a:t>Falcon9</a:t>
            </a:r>
            <a:endParaRPr sz="1800">
              <a:latin typeface="Calibri"/>
              <a:cs typeface="Calibri"/>
            </a:endParaRPr>
          </a:p>
          <a:p>
            <a:pPr algn="ctr">
              <a:lnSpc>
                <a:spcPts val="2060"/>
              </a:lnSpc>
            </a:pPr>
            <a:r>
              <a:rPr sz="1800" b="1" spc="-10" dirty="0">
                <a:solidFill>
                  <a:srgbClr val="FFFFFF"/>
                </a:solidFill>
                <a:latin typeface="Calibri"/>
                <a:cs typeface="Calibri"/>
              </a:rPr>
              <a:t>Launch</a:t>
            </a:r>
            <a:r>
              <a:rPr sz="1800" b="1" spc="-20" dirty="0">
                <a:solidFill>
                  <a:srgbClr val="FFFFFF"/>
                </a:solidFill>
                <a:latin typeface="Calibri"/>
                <a:cs typeface="Calibri"/>
              </a:rPr>
              <a:t> </a:t>
            </a:r>
            <a:r>
              <a:rPr sz="1800" b="1" spc="-5" dirty="0">
                <a:solidFill>
                  <a:srgbClr val="FFFFFF"/>
                </a:solidFill>
                <a:latin typeface="Calibri"/>
                <a:cs typeface="Calibri"/>
              </a:rPr>
              <a:t>Wiki</a:t>
            </a:r>
            <a:r>
              <a:rPr sz="1800" b="1" spc="-25" dirty="0">
                <a:solidFill>
                  <a:srgbClr val="FFFFFF"/>
                </a:solidFill>
                <a:latin typeface="Calibri"/>
                <a:cs typeface="Calibri"/>
              </a:rPr>
              <a:t> </a:t>
            </a:r>
            <a:r>
              <a:rPr sz="1800" b="1" spc="-10" dirty="0">
                <a:solidFill>
                  <a:srgbClr val="FFFFFF"/>
                </a:solidFill>
                <a:latin typeface="Calibri"/>
                <a:cs typeface="Calibri"/>
              </a:rPr>
              <a:t>page</a:t>
            </a:r>
            <a:endParaRPr sz="1800">
              <a:latin typeface="Calibri"/>
              <a:cs typeface="Calibri"/>
            </a:endParaRPr>
          </a:p>
        </p:txBody>
      </p:sp>
      <p:grpSp>
        <p:nvGrpSpPr>
          <p:cNvPr id="7" name="object 7"/>
          <p:cNvGrpSpPr/>
          <p:nvPr/>
        </p:nvGrpSpPr>
        <p:grpSpPr>
          <a:xfrm>
            <a:off x="7244080" y="2893021"/>
            <a:ext cx="2792095" cy="1542415"/>
            <a:chOff x="7244080" y="2893021"/>
            <a:chExt cx="2792095" cy="1542415"/>
          </a:xfrm>
        </p:grpSpPr>
        <p:pic>
          <p:nvPicPr>
            <p:cNvPr id="8" name="object 8"/>
            <p:cNvPicPr/>
            <p:nvPr/>
          </p:nvPicPr>
          <p:blipFill>
            <a:blip r:embed="rId4" cstate="print"/>
            <a:stretch>
              <a:fillRect/>
            </a:stretch>
          </p:blipFill>
          <p:spPr>
            <a:xfrm>
              <a:off x="8387080" y="2893021"/>
              <a:ext cx="503186" cy="424472"/>
            </a:xfrm>
            <a:prstGeom prst="rect">
              <a:avLst/>
            </a:prstGeom>
          </p:spPr>
        </p:pic>
        <p:pic>
          <p:nvPicPr>
            <p:cNvPr id="9" name="object 9"/>
            <p:cNvPicPr/>
            <p:nvPr/>
          </p:nvPicPr>
          <p:blipFill>
            <a:blip r:embed="rId3" cstate="print"/>
            <a:stretch>
              <a:fillRect/>
            </a:stretch>
          </p:blipFill>
          <p:spPr>
            <a:xfrm>
              <a:off x="7244080" y="3352787"/>
              <a:ext cx="2791714" cy="1082306"/>
            </a:xfrm>
            <a:prstGeom prst="rect">
              <a:avLst/>
            </a:prstGeom>
          </p:spPr>
        </p:pic>
      </p:grpSp>
      <p:sp>
        <p:nvSpPr>
          <p:cNvPr id="10" name="object 10"/>
          <p:cNvSpPr txBox="1"/>
          <p:nvPr/>
        </p:nvSpPr>
        <p:spPr>
          <a:xfrm>
            <a:off x="7354189" y="3470909"/>
            <a:ext cx="2575560" cy="795655"/>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Extract </a:t>
            </a:r>
            <a:r>
              <a:rPr sz="1800" b="1" spc="-5" dirty="0">
                <a:solidFill>
                  <a:srgbClr val="FFFFFF"/>
                </a:solidFill>
                <a:latin typeface="Calibri"/>
                <a:cs typeface="Calibri"/>
              </a:rPr>
              <a:t>all </a:t>
            </a:r>
            <a:r>
              <a:rPr sz="1800" b="1" spc="-10" dirty="0">
                <a:solidFill>
                  <a:srgbClr val="FFFFFF"/>
                </a:solidFill>
                <a:latin typeface="Calibri"/>
                <a:cs typeface="Calibri"/>
              </a:rPr>
              <a:t>column/variable </a:t>
            </a:r>
            <a:r>
              <a:rPr sz="1800" b="1" spc="-395" dirty="0">
                <a:solidFill>
                  <a:srgbClr val="FFFFFF"/>
                </a:solidFill>
                <a:latin typeface="Calibri"/>
                <a:cs typeface="Calibri"/>
              </a:rPr>
              <a:t> </a:t>
            </a:r>
            <a:r>
              <a:rPr sz="1800" b="1" spc="-10" dirty="0">
                <a:solidFill>
                  <a:srgbClr val="FFFFFF"/>
                </a:solidFill>
                <a:latin typeface="Calibri"/>
                <a:cs typeface="Calibri"/>
              </a:rPr>
              <a:t>names</a:t>
            </a:r>
            <a:r>
              <a:rPr sz="1800" b="1" dirty="0">
                <a:solidFill>
                  <a:srgbClr val="FFFFFF"/>
                </a:solidFill>
                <a:latin typeface="Calibri"/>
                <a:cs typeface="Calibri"/>
              </a:rPr>
              <a:t> </a:t>
            </a:r>
            <a:r>
              <a:rPr sz="1800" b="1" spc="-10" dirty="0">
                <a:solidFill>
                  <a:srgbClr val="FFFFFF"/>
                </a:solidFill>
                <a:latin typeface="Calibri"/>
                <a:cs typeface="Calibri"/>
              </a:rPr>
              <a:t>from</a:t>
            </a:r>
            <a:r>
              <a:rPr sz="1800" b="1" dirty="0">
                <a:solidFill>
                  <a:srgbClr val="FFFFFF"/>
                </a:solidFill>
                <a:latin typeface="Calibri"/>
                <a:cs typeface="Calibri"/>
              </a:rPr>
              <a:t> </a:t>
            </a:r>
            <a:r>
              <a:rPr sz="1800" b="1" spc="-5" dirty="0">
                <a:solidFill>
                  <a:srgbClr val="FFFFFF"/>
                </a:solidFill>
                <a:latin typeface="Calibri"/>
                <a:cs typeface="Calibri"/>
              </a:rPr>
              <a:t>the</a:t>
            </a:r>
            <a:r>
              <a:rPr sz="1800" b="1" spc="-10" dirty="0">
                <a:solidFill>
                  <a:srgbClr val="FFFFFF"/>
                </a:solidFill>
                <a:latin typeface="Calibri"/>
                <a:cs typeface="Calibri"/>
              </a:rPr>
              <a:t> </a:t>
            </a:r>
            <a:r>
              <a:rPr sz="1800" b="1" dirty="0">
                <a:solidFill>
                  <a:srgbClr val="FFFFFF"/>
                </a:solidFill>
                <a:latin typeface="Calibri"/>
                <a:cs typeface="Calibri"/>
              </a:rPr>
              <a:t>HTML </a:t>
            </a:r>
            <a:r>
              <a:rPr sz="1800" b="1" spc="5" dirty="0">
                <a:solidFill>
                  <a:srgbClr val="FFFFFF"/>
                </a:solidFill>
                <a:latin typeface="Calibri"/>
                <a:cs typeface="Calibri"/>
              </a:rPr>
              <a:t> </a:t>
            </a:r>
            <a:r>
              <a:rPr sz="1800" b="1" spc="-10" dirty="0">
                <a:solidFill>
                  <a:srgbClr val="FFFFFF"/>
                </a:solidFill>
                <a:latin typeface="Calibri"/>
                <a:cs typeface="Calibri"/>
              </a:rPr>
              <a:t>table</a:t>
            </a:r>
            <a:r>
              <a:rPr sz="1800" b="1" spc="-5" dirty="0">
                <a:solidFill>
                  <a:srgbClr val="FFFFFF"/>
                </a:solidFill>
                <a:latin typeface="Calibri"/>
                <a:cs typeface="Calibri"/>
              </a:rPr>
              <a:t> </a:t>
            </a:r>
            <a:r>
              <a:rPr sz="1800" b="1" spc="-10" dirty="0">
                <a:solidFill>
                  <a:srgbClr val="FFFFFF"/>
                </a:solidFill>
                <a:latin typeface="Calibri"/>
                <a:cs typeface="Calibri"/>
              </a:rPr>
              <a:t>header</a:t>
            </a:r>
            <a:endParaRPr sz="1800">
              <a:latin typeface="Calibri"/>
              <a:cs typeface="Calibri"/>
            </a:endParaRPr>
          </a:p>
        </p:txBody>
      </p:sp>
      <p:grpSp>
        <p:nvGrpSpPr>
          <p:cNvPr id="11" name="object 11"/>
          <p:cNvGrpSpPr/>
          <p:nvPr/>
        </p:nvGrpSpPr>
        <p:grpSpPr>
          <a:xfrm>
            <a:off x="7244080" y="4470362"/>
            <a:ext cx="2792095" cy="1542415"/>
            <a:chOff x="7244080" y="4470362"/>
            <a:chExt cx="2792095" cy="1542415"/>
          </a:xfrm>
        </p:grpSpPr>
        <p:pic>
          <p:nvPicPr>
            <p:cNvPr id="12" name="object 12"/>
            <p:cNvPicPr/>
            <p:nvPr/>
          </p:nvPicPr>
          <p:blipFill>
            <a:blip r:embed="rId4" cstate="print"/>
            <a:stretch>
              <a:fillRect/>
            </a:stretch>
          </p:blipFill>
          <p:spPr>
            <a:xfrm>
              <a:off x="8387080" y="4470362"/>
              <a:ext cx="503186" cy="424472"/>
            </a:xfrm>
            <a:prstGeom prst="rect">
              <a:avLst/>
            </a:prstGeom>
          </p:spPr>
        </p:pic>
        <p:pic>
          <p:nvPicPr>
            <p:cNvPr id="13" name="object 13"/>
            <p:cNvPicPr/>
            <p:nvPr/>
          </p:nvPicPr>
          <p:blipFill>
            <a:blip r:embed="rId3" cstate="print"/>
            <a:stretch>
              <a:fillRect/>
            </a:stretch>
          </p:blipFill>
          <p:spPr>
            <a:xfrm>
              <a:off x="7244080" y="4932680"/>
              <a:ext cx="2791714" cy="1079766"/>
            </a:xfrm>
            <a:prstGeom prst="rect">
              <a:avLst/>
            </a:prstGeom>
          </p:spPr>
        </p:pic>
      </p:grpSp>
      <p:sp>
        <p:nvSpPr>
          <p:cNvPr id="14" name="object 14"/>
          <p:cNvSpPr txBox="1"/>
          <p:nvPr/>
        </p:nvSpPr>
        <p:spPr>
          <a:xfrm>
            <a:off x="7453376" y="5049139"/>
            <a:ext cx="2373630" cy="795655"/>
          </a:xfrm>
          <a:prstGeom prst="rect">
            <a:avLst/>
          </a:prstGeom>
        </p:spPr>
        <p:txBody>
          <a:bodyPr vert="horz" wrap="square" lIns="0" tIns="39369" rIns="0" bIns="0" rtlCol="0">
            <a:spAutoFit/>
          </a:bodyPr>
          <a:lstStyle/>
          <a:p>
            <a:pPr marL="12700" marR="5080" indent="8890" algn="ctr">
              <a:lnSpc>
                <a:spcPct val="90300"/>
              </a:lnSpc>
              <a:spcBef>
                <a:spcPts val="309"/>
              </a:spcBef>
            </a:pPr>
            <a:r>
              <a:rPr sz="1800" b="1" spc="-15" dirty="0">
                <a:solidFill>
                  <a:srgbClr val="FFFFFF"/>
                </a:solidFill>
                <a:latin typeface="Calibri"/>
                <a:cs typeface="Calibri"/>
              </a:rPr>
              <a:t>Create</a:t>
            </a:r>
            <a:r>
              <a:rPr sz="1800" b="1" spc="-5" dirty="0">
                <a:solidFill>
                  <a:srgbClr val="FFFFFF"/>
                </a:solidFill>
                <a:latin typeface="Calibri"/>
                <a:cs typeface="Calibri"/>
              </a:rPr>
              <a:t> </a:t>
            </a:r>
            <a:r>
              <a:rPr sz="1800" b="1" dirty="0">
                <a:solidFill>
                  <a:srgbClr val="FFFFFF"/>
                </a:solidFill>
                <a:latin typeface="Calibri"/>
                <a:cs typeface="Calibri"/>
              </a:rPr>
              <a:t>a</a:t>
            </a:r>
            <a:r>
              <a:rPr sz="1800" b="1" spc="-5" dirty="0">
                <a:solidFill>
                  <a:srgbClr val="FFFFFF"/>
                </a:solidFill>
                <a:latin typeface="Calibri"/>
                <a:cs typeface="Calibri"/>
              </a:rPr>
              <a:t> </a:t>
            </a:r>
            <a:r>
              <a:rPr sz="1800" b="1" spc="-15" dirty="0">
                <a:solidFill>
                  <a:srgbClr val="FFFFFF"/>
                </a:solidFill>
                <a:latin typeface="Calibri"/>
                <a:cs typeface="Calibri"/>
              </a:rPr>
              <a:t>data</a:t>
            </a:r>
            <a:r>
              <a:rPr sz="1800" b="1" spc="15" dirty="0">
                <a:solidFill>
                  <a:srgbClr val="FFFFFF"/>
                </a:solidFill>
                <a:latin typeface="Calibri"/>
                <a:cs typeface="Calibri"/>
              </a:rPr>
              <a:t> </a:t>
            </a:r>
            <a:r>
              <a:rPr sz="1800" b="1" spc="-15" dirty="0">
                <a:solidFill>
                  <a:srgbClr val="FFFFFF"/>
                </a:solidFill>
                <a:latin typeface="Calibri"/>
                <a:cs typeface="Calibri"/>
              </a:rPr>
              <a:t>frame</a:t>
            </a:r>
            <a:r>
              <a:rPr sz="1800" b="1" spc="15" dirty="0">
                <a:solidFill>
                  <a:srgbClr val="FFFFFF"/>
                </a:solidFill>
                <a:latin typeface="Calibri"/>
                <a:cs typeface="Calibri"/>
              </a:rPr>
              <a:t> </a:t>
            </a:r>
            <a:r>
              <a:rPr sz="1800" b="1" dirty="0">
                <a:solidFill>
                  <a:srgbClr val="FFFFFF"/>
                </a:solidFill>
                <a:latin typeface="Calibri"/>
                <a:cs typeface="Calibri"/>
              </a:rPr>
              <a:t>by </a:t>
            </a:r>
            <a:r>
              <a:rPr sz="1800" b="1" spc="5" dirty="0">
                <a:solidFill>
                  <a:srgbClr val="FFFFFF"/>
                </a:solidFill>
                <a:latin typeface="Calibri"/>
                <a:cs typeface="Calibri"/>
              </a:rPr>
              <a:t> </a:t>
            </a:r>
            <a:r>
              <a:rPr sz="1800" b="1" spc="-10" dirty="0">
                <a:solidFill>
                  <a:srgbClr val="FFFFFF"/>
                </a:solidFill>
                <a:latin typeface="Calibri"/>
                <a:cs typeface="Calibri"/>
              </a:rPr>
              <a:t>parsing </a:t>
            </a:r>
            <a:r>
              <a:rPr sz="1800" b="1" spc="-5" dirty="0">
                <a:solidFill>
                  <a:srgbClr val="FFFFFF"/>
                </a:solidFill>
                <a:latin typeface="Calibri"/>
                <a:cs typeface="Calibri"/>
              </a:rPr>
              <a:t>the </a:t>
            </a:r>
            <a:r>
              <a:rPr sz="1800" b="1" spc="-10" dirty="0">
                <a:solidFill>
                  <a:srgbClr val="FFFFFF"/>
                </a:solidFill>
                <a:latin typeface="Calibri"/>
                <a:cs typeface="Calibri"/>
              </a:rPr>
              <a:t>launch </a:t>
            </a:r>
            <a:r>
              <a:rPr sz="1800" b="1" dirty="0">
                <a:solidFill>
                  <a:srgbClr val="FFFFFF"/>
                </a:solidFill>
                <a:latin typeface="Calibri"/>
                <a:cs typeface="Calibri"/>
              </a:rPr>
              <a:t>HTML </a:t>
            </a:r>
            <a:r>
              <a:rPr sz="1800" b="1" spc="-395" dirty="0">
                <a:solidFill>
                  <a:srgbClr val="FFFFFF"/>
                </a:solidFill>
                <a:latin typeface="Calibri"/>
                <a:cs typeface="Calibri"/>
              </a:rPr>
              <a:t> </a:t>
            </a:r>
            <a:r>
              <a:rPr sz="1800" b="1" spc="-10" dirty="0">
                <a:solidFill>
                  <a:srgbClr val="FFFFFF"/>
                </a:solidFill>
                <a:latin typeface="Calibri"/>
                <a:cs typeface="Calibri"/>
              </a:rPr>
              <a:t>tables</a:t>
            </a:r>
            <a:endParaRPr sz="18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10</a:t>
            </a:fld>
            <a:endParaRPr spc="7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8555355" cy="1821814"/>
          </a:xfrm>
          <a:prstGeom prst="rect">
            <a:avLst/>
          </a:prstGeom>
        </p:spPr>
        <p:txBody>
          <a:bodyPr vert="horz" wrap="square" lIns="0" tIns="50165" rIns="0" bIns="0" rtlCol="0">
            <a:spAutoFit/>
          </a:bodyPr>
          <a:lstStyle/>
          <a:p>
            <a:pPr marL="241300" marR="173355" indent="-228600">
              <a:lnSpc>
                <a:spcPts val="2380"/>
              </a:lnSpc>
              <a:spcBef>
                <a:spcPts val="395"/>
              </a:spcBef>
              <a:buFont typeface="Arial"/>
              <a:buChar char="•"/>
              <a:tabLst>
                <a:tab pos="240665" algn="l"/>
                <a:tab pos="241300" algn="l"/>
              </a:tabLst>
            </a:pPr>
            <a:r>
              <a:rPr sz="2200" spc="-30" dirty="0">
                <a:solidFill>
                  <a:srgbClr val="292929"/>
                </a:solidFill>
                <a:latin typeface="Microsoft Sans Serif"/>
                <a:cs typeface="Microsoft Sans Serif"/>
              </a:rPr>
              <a:t>Initially </a:t>
            </a:r>
            <a:r>
              <a:rPr sz="2200" spc="-100" dirty="0">
                <a:solidFill>
                  <a:srgbClr val="292929"/>
                </a:solidFill>
                <a:latin typeface="Microsoft Sans Serif"/>
                <a:cs typeface="Microsoft Sans Serif"/>
              </a:rPr>
              <a:t>some</a:t>
            </a:r>
            <a:r>
              <a:rPr sz="2200" spc="-95" dirty="0">
                <a:solidFill>
                  <a:srgbClr val="292929"/>
                </a:solidFill>
                <a:latin typeface="Microsoft Sans Serif"/>
                <a:cs typeface="Microsoft Sans Serif"/>
              </a:rPr>
              <a:t> </a:t>
            </a:r>
            <a:r>
              <a:rPr sz="2200" spc="-50" dirty="0">
                <a:solidFill>
                  <a:srgbClr val="292929"/>
                </a:solidFill>
                <a:latin typeface="Microsoft Sans Serif"/>
                <a:cs typeface="Microsoft Sans Serif"/>
              </a:rPr>
              <a:t>Exploratory </a:t>
            </a:r>
            <a:r>
              <a:rPr sz="2200" spc="-65" dirty="0">
                <a:solidFill>
                  <a:srgbClr val="292929"/>
                </a:solidFill>
                <a:latin typeface="Microsoft Sans Serif"/>
                <a:cs typeface="Microsoft Sans Serif"/>
              </a:rPr>
              <a:t>Data </a:t>
            </a:r>
            <a:r>
              <a:rPr sz="2200" spc="-80" dirty="0">
                <a:solidFill>
                  <a:srgbClr val="292929"/>
                </a:solidFill>
                <a:latin typeface="Microsoft Sans Serif"/>
                <a:cs typeface="Microsoft Sans Serif"/>
              </a:rPr>
              <a:t>Analysis </a:t>
            </a:r>
            <a:r>
              <a:rPr sz="2200" spc="-150" dirty="0">
                <a:solidFill>
                  <a:srgbClr val="292929"/>
                </a:solidFill>
                <a:latin typeface="Microsoft Sans Serif"/>
                <a:cs typeface="Microsoft Sans Serif"/>
              </a:rPr>
              <a:t>(EDA)</a:t>
            </a:r>
            <a:r>
              <a:rPr sz="2200" spc="-145"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110" dirty="0">
                <a:solidFill>
                  <a:srgbClr val="292929"/>
                </a:solidFill>
                <a:latin typeface="Microsoft Sans Serif"/>
                <a:cs typeface="Microsoft Sans Serif"/>
              </a:rPr>
              <a:t> </a:t>
            </a:r>
            <a:r>
              <a:rPr sz="2200" spc="-35" dirty="0">
                <a:solidFill>
                  <a:srgbClr val="292929"/>
                </a:solidFill>
                <a:latin typeface="Microsoft Sans Serif"/>
                <a:cs typeface="Microsoft Sans Serif"/>
              </a:rPr>
              <a:t>performed on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a:p>
            <a:pPr marL="241300" indent="-228600">
              <a:lnSpc>
                <a:spcPts val="2510"/>
              </a:lnSpc>
              <a:spcBef>
                <a:spcPts val="705"/>
              </a:spcBef>
              <a:buFont typeface="Arial"/>
              <a:buChar char="•"/>
              <a:tabLst>
                <a:tab pos="240665" algn="l"/>
                <a:tab pos="241300" algn="l"/>
              </a:tabLst>
            </a:pPr>
            <a:r>
              <a:rPr sz="2200" spc="-125" dirty="0">
                <a:solidFill>
                  <a:srgbClr val="292929"/>
                </a:solidFill>
                <a:latin typeface="Microsoft Sans Serif"/>
                <a:cs typeface="Microsoft Sans Serif"/>
              </a:rPr>
              <a:t>Then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summaries</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per</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r>
              <a:rPr sz="2200" spc="70"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114" dirty="0">
                <a:solidFill>
                  <a:srgbClr val="292929"/>
                </a:solidFill>
                <a:latin typeface="Microsoft Sans Serif"/>
                <a:cs typeface="Microsoft Sans Serif"/>
              </a:rPr>
              <a:t>each</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ts val="2510"/>
              </a:lnSpc>
            </a:pPr>
            <a:r>
              <a:rPr sz="2200" spc="-85" dirty="0">
                <a:solidFill>
                  <a:srgbClr val="292929"/>
                </a:solidFill>
                <a:latin typeface="Microsoft Sans Serif"/>
                <a:cs typeface="Microsoft Sans Serif"/>
              </a:rPr>
              <a:t>occurrences</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per</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type</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calculated.</a:t>
            </a:r>
            <a:endParaRPr sz="2200">
              <a:latin typeface="Microsoft Sans Serif"/>
              <a:cs typeface="Microsoft Sans Serif"/>
            </a:endParaRPr>
          </a:p>
          <a:p>
            <a:pPr marL="241300" indent="-228600">
              <a:lnSpc>
                <a:spcPct val="100000"/>
              </a:lnSpc>
              <a:spcBef>
                <a:spcPts val="720"/>
              </a:spcBef>
              <a:buFont typeface="Arial"/>
              <a:buChar char="•"/>
              <a:tabLst>
                <a:tab pos="240665" algn="l"/>
                <a:tab pos="241300" algn="l"/>
              </a:tabLst>
            </a:pPr>
            <a:r>
              <a:rPr sz="2200" spc="-70" dirty="0">
                <a:solidFill>
                  <a:srgbClr val="292929"/>
                </a:solidFill>
                <a:latin typeface="Microsoft Sans Serif"/>
                <a:cs typeface="Microsoft Sans Serif"/>
              </a:rPr>
              <a:t>Finally,</a:t>
            </a:r>
            <a:r>
              <a:rPr sz="2200" spc="10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45"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label</a:t>
            </a:r>
            <a:r>
              <a:rPr sz="2200" spc="65"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created</a:t>
            </a:r>
            <a:r>
              <a:rPr sz="2200" spc="6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Outcome</a:t>
            </a:r>
            <a:r>
              <a:rPr sz="2200" spc="45" dirty="0">
                <a:solidFill>
                  <a:srgbClr val="292929"/>
                </a:solidFill>
                <a:latin typeface="Microsoft Sans Serif"/>
                <a:cs typeface="Microsoft Sans Serif"/>
              </a:rPr>
              <a:t> </a:t>
            </a:r>
            <a:r>
              <a:rPr sz="2200" spc="-70" dirty="0">
                <a:solidFill>
                  <a:srgbClr val="292929"/>
                </a:solidFill>
                <a:latin typeface="Microsoft Sans Serif"/>
                <a:cs typeface="Microsoft Sans Serif"/>
              </a:rPr>
              <a:t>column.</a:t>
            </a:r>
            <a:endParaRPr sz="2200">
              <a:latin typeface="Microsoft Sans Serif"/>
              <a:cs typeface="Microsoft Sans Serif"/>
            </a:endParaRPr>
          </a:p>
        </p:txBody>
      </p:sp>
      <p:sp>
        <p:nvSpPr>
          <p:cNvPr id="3" name="object 3"/>
          <p:cNvSpPr txBox="1"/>
          <p:nvPr/>
        </p:nvSpPr>
        <p:spPr>
          <a:xfrm>
            <a:off x="848994" y="5432107"/>
            <a:ext cx="8251190" cy="443711"/>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1400" spc="-10" dirty="0">
                <a:latin typeface="Calibri"/>
                <a:cs typeface="Calibri"/>
              </a:rPr>
              <a:t>Source</a:t>
            </a:r>
            <a:r>
              <a:rPr sz="1400" spc="95" dirty="0">
                <a:latin typeface="Calibri"/>
                <a:cs typeface="Calibri"/>
              </a:rPr>
              <a:t> </a:t>
            </a:r>
            <a:r>
              <a:rPr sz="1400" spc="-5" dirty="0">
                <a:latin typeface="Calibri"/>
                <a:cs typeface="Calibri"/>
              </a:rPr>
              <a:t>code:</a:t>
            </a:r>
            <a:r>
              <a:rPr sz="1400" spc="110" dirty="0">
                <a:solidFill>
                  <a:srgbClr val="0462C1"/>
                </a:solidFill>
                <a:latin typeface="Calibri"/>
                <a:cs typeface="Calibri"/>
              </a:rPr>
              <a:t> </a:t>
            </a:r>
            <a:r>
              <a:rPr lang="en-US" sz="1400" u="sng" spc="-10" dirty="0">
                <a:solidFill>
                  <a:srgbClr val="0462C1"/>
                </a:solidFill>
                <a:uFill>
                  <a:solidFill>
                    <a:srgbClr val="0462C1"/>
                  </a:solidFill>
                </a:uFill>
                <a:latin typeface="Calibri"/>
                <a:cs typeface="Calibri"/>
                <a:hlinkClick r:id="rId2"/>
              </a:rPr>
              <a:t>https://github.com/rambo12206/Applied-Data-Science-Capstone/blob/main/Data%20Wrangling.ipynb</a:t>
            </a:r>
            <a:endParaRPr sz="1400" dirty="0">
              <a:latin typeface="Calibri"/>
              <a:cs typeface="Calibri"/>
            </a:endParaRPr>
          </a:p>
        </p:txBody>
      </p:sp>
      <p:sp>
        <p:nvSpPr>
          <p:cNvPr id="4" name="object 4"/>
          <p:cNvSpPr txBox="1">
            <a:spLocks noGrp="1"/>
          </p:cNvSpPr>
          <p:nvPr>
            <p:ph type="title"/>
          </p:nvPr>
        </p:nvSpPr>
        <p:spPr>
          <a:xfrm>
            <a:off x="848994" y="418528"/>
            <a:ext cx="3128010"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0" dirty="0"/>
              <a:t> </a:t>
            </a:r>
            <a:r>
              <a:rPr spc="-90" dirty="0"/>
              <a:t>Wrangling</a:t>
            </a:r>
          </a:p>
        </p:txBody>
      </p:sp>
      <p:pic>
        <p:nvPicPr>
          <p:cNvPr id="5" name="object 5"/>
          <p:cNvPicPr/>
          <p:nvPr/>
        </p:nvPicPr>
        <p:blipFill>
          <a:blip r:embed="rId3" cstate="print"/>
          <a:stretch>
            <a:fillRect/>
          </a:stretch>
        </p:blipFill>
        <p:spPr>
          <a:xfrm>
            <a:off x="1186180" y="3881120"/>
            <a:ext cx="2164334" cy="1310894"/>
          </a:xfrm>
          <a:prstGeom prst="rect">
            <a:avLst/>
          </a:prstGeom>
        </p:spPr>
      </p:pic>
      <p:sp>
        <p:nvSpPr>
          <p:cNvPr id="6" name="object 6"/>
          <p:cNvSpPr txBox="1"/>
          <p:nvPr/>
        </p:nvSpPr>
        <p:spPr>
          <a:xfrm>
            <a:off x="2021204" y="4323778"/>
            <a:ext cx="492125" cy="361315"/>
          </a:xfrm>
          <a:prstGeom prst="rect">
            <a:avLst/>
          </a:prstGeom>
        </p:spPr>
        <p:txBody>
          <a:bodyPr vert="horz" wrap="square" lIns="0" tIns="12700" rIns="0" bIns="0" rtlCol="0">
            <a:spAutoFit/>
          </a:bodyPr>
          <a:lstStyle/>
          <a:p>
            <a:pPr marL="12700">
              <a:lnSpc>
                <a:spcPct val="100000"/>
              </a:lnSpc>
              <a:spcBef>
                <a:spcPts val="100"/>
              </a:spcBef>
            </a:pPr>
            <a:r>
              <a:rPr sz="2200" spc="-5" dirty="0">
                <a:solidFill>
                  <a:srgbClr val="FFFFFF"/>
                </a:solidFill>
                <a:latin typeface="Calibri"/>
                <a:cs typeface="Calibri"/>
              </a:rPr>
              <a:t>E</a:t>
            </a:r>
            <a:r>
              <a:rPr sz="2200" spc="-30" dirty="0">
                <a:solidFill>
                  <a:srgbClr val="FFFFFF"/>
                </a:solidFill>
                <a:latin typeface="Calibri"/>
                <a:cs typeface="Calibri"/>
              </a:rPr>
              <a:t>D</a:t>
            </a:r>
            <a:r>
              <a:rPr sz="2200" dirty="0">
                <a:solidFill>
                  <a:srgbClr val="FFFFFF"/>
                </a:solidFill>
                <a:latin typeface="Calibri"/>
                <a:cs typeface="Calibri"/>
              </a:rPr>
              <a:t>A</a:t>
            </a:r>
            <a:endParaRPr sz="2200">
              <a:latin typeface="Calibri"/>
              <a:cs typeface="Calibri"/>
            </a:endParaRPr>
          </a:p>
        </p:txBody>
      </p:sp>
      <p:grpSp>
        <p:nvGrpSpPr>
          <p:cNvPr id="7" name="object 7"/>
          <p:cNvGrpSpPr/>
          <p:nvPr/>
        </p:nvGrpSpPr>
        <p:grpSpPr>
          <a:xfrm>
            <a:off x="3533140" y="3881120"/>
            <a:ext cx="2807335" cy="1311275"/>
            <a:chOff x="3533140" y="3881120"/>
            <a:chExt cx="2807335" cy="1311275"/>
          </a:xfrm>
        </p:grpSpPr>
        <p:pic>
          <p:nvPicPr>
            <p:cNvPr id="8" name="object 8"/>
            <p:cNvPicPr/>
            <p:nvPr/>
          </p:nvPicPr>
          <p:blipFill>
            <a:blip r:embed="rId4" cstate="print"/>
            <a:stretch>
              <a:fillRect/>
            </a:stretch>
          </p:blipFill>
          <p:spPr>
            <a:xfrm>
              <a:off x="3533140" y="4257040"/>
              <a:ext cx="482866" cy="559054"/>
            </a:xfrm>
            <a:prstGeom prst="rect">
              <a:avLst/>
            </a:prstGeom>
          </p:spPr>
        </p:pic>
        <p:pic>
          <p:nvPicPr>
            <p:cNvPr id="9" name="object 9"/>
            <p:cNvPicPr/>
            <p:nvPr/>
          </p:nvPicPr>
          <p:blipFill>
            <a:blip r:embed="rId5" cstate="print"/>
            <a:stretch>
              <a:fillRect/>
            </a:stretch>
          </p:blipFill>
          <p:spPr>
            <a:xfrm>
              <a:off x="4173220" y="3881120"/>
              <a:ext cx="2166874" cy="1310894"/>
            </a:xfrm>
            <a:prstGeom prst="rect">
              <a:avLst/>
            </a:prstGeom>
          </p:spPr>
        </p:pic>
      </p:grpSp>
      <p:sp>
        <p:nvSpPr>
          <p:cNvPr id="10" name="object 10"/>
          <p:cNvSpPr txBox="1"/>
          <p:nvPr/>
        </p:nvSpPr>
        <p:spPr>
          <a:xfrm>
            <a:off x="4338065" y="4323778"/>
            <a:ext cx="1841500" cy="361315"/>
          </a:xfrm>
          <a:prstGeom prst="rect">
            <a:avLst/>
          </a:prstGeom>
        </p:spPr>
        <p:txBody>
          <a:bodyPr vert="horz" wrap="square" lIns="0" tIns="12700" rIns="0" bIns="0" rtlCol="0">
            <a:spAutoFit/>
          </a:bodyPr>
          <a:lstStyle/>
          <a:p>
            <a:pPr marL="12700">
              <a:lnSpc>
                <a:spcPct val="100000"/>
              </a:lnSpc>
              <a:spcBef>
                <a:spcPts val="100"/>
              </a:spcBef>
            </a:pPr>
            <a:r>
              <a:rPr sz="2200" spc="-10" dirty="0">
                <a:solidFill>
                  <a:srgbClr val="FFFFFF"/>
                </a:solidFill>
                <a:latin typeface="Calibri"/>
                <a:cs typeface="Calibri"/>
              </a:rPr>
              <a:t>Summarizations</a:t>
            </a:r>
            <a:endParaRPr sz="2200">
              <a:latin typeface="Calibri"/>
              <a:cs typeface="Calibri"/>
            </a:endParaRPr>
          </a:p>
        </p:txBody>
      </p:sp>
      <p:grpSp>
        <p:nvGrpSpPr>
          <p:cNvPr id="11" name="object 11"/>
          <p:cNvGrpSpPr/>
          <p:nvPr/>
        </p:nvGrpSpPr>
        <p:grpSpPr>
          <a:xfrm>
            <a:off x="6522719" y="3881120"/>
            <a:ext cx="2804795" cy="1311275"/>
            <a:chOff x="6522719" y="3881120"/>
            <a:chExt cx="2804795" cy="1311275"/>
          </a:xfrm>
        </p:grpSpPr>
        <p:pic>
          <p:nvPicPr>
            <p:cNvPr id="12" name="object 12"/>
            <p:cNvPicPr/>
            <p:nvPr/>
          </p:nvPicPr>
          <p:blipFill>
            <a:blip r:embed="rId4" cstate="print"/>
            <a:stretch>
              <a:fillRect/>
            </a:stretch>
          </p:blipFill>
          <p:spPr>
            <a:xfrm>
              <a:off x="6522719" y="4257040"/>
              <a:ext cx="482866" cy="559054"/>
            </a:xfrm>
            <a:prstGeom prst="rect">
              <a:avLst/>
            </a:prstGeom>
          </p:spPr>
        </p:pic>
        <p:pic>
          <p:nvPicPr>
            <p:cNvPr id="13" name="object 13"/>
            <p:cNvPicPr/>
            <p:nvPr/>
          </p:nvPicPr>
          <p:blipFill>
            <a:blip r:embed="rId6" cstate="print"/>
            <a:stretch>
              <a:fillRect/>
            </a:stretch>
          </p:blipFill>
          <p:spPr>
            <a:xfrm>
              <a:off x="7162799" y="3881120"/>
              <a:ext cx="2164333" cy="1310894"/>
            </a:xfrm>
            <a:prstGeom prst="rect">
              <a:avLst/>
            </a:prstGeom>
          </p:spPr>
        </p:pic>
      </p:grpSp>
      <p:sp>
        <p:nvSpPr>
          <p:cNvPr id="14" name="object 14"/>
          <p:cNvSpPr txBox="1"/>
          <p:nvPr/>
        </p:nvSpPr>
        <p:spPr>
          <a:xfrm>
            <a:off x="7378700" y="4016692"/>
            <a:ext cx="1737360" cy="976630"/>
          </a:xfrm>
          <a:prstGeom prst="rect">
            <a:avLst/>
          </a:prstGeom>
        </p:spPr>
        <p:txBody>
          <a:bodyPr vert="horz" wrap="square" lIns="0" tIns="46355" rIns="0" bIns="0" rtlCol="0">
            <a:spAutoFit/>
          </a:bodyPr>
          <a:lstStyle/>
          <a:p>
            <a:pPr marL="12700" marR="5080" indent="1905" algn="ctr">
              <a:lnSpc>
                <a:spcPts val="2420"/>
              </a:lnSpc>
              <a:spcBef>
                <a:spcPts val="365"/>
              </a:spcBef>
            </a:pPr>
            <a:r>
              <a:rPr sz="2200" spc="-5" dirty="0">
                <a:solidFill>
                  <a:srgbClr val="FFFFFF"/>
                </a:solidFill>
                <a:latin typeface="Calibri"/>
                <a:cs typeface="Calibri"/>
              </a:rPr>
              <a:t>Creation </a:t>
            </a:r>
            <a:r>
              <a:rPr sz="2200" dirty="0">
                <a:solidFill>
                  <a:srgbClr val="FFFFFF"/>
                </a:solidFill>
                <a:latin typeface="Calibri"/>
                <a:cs typeface="Calibri"/>
              </a:rPr>
              <a:t>of </a:t>
            </a:r>
            <a:r>
              <a:rPr sz="2200" spc="5" dirty="0">
                <a:solidFill>
                  <a:srgbClr val="FFFFFF"/>
                </a:solidFill>
                <a:latin typeface="Calibri"/>
                <a:cs typeface="Calibri"/>
              </a:rPr>
              <a:t> </a:t>
            </a:r>
            <a:r>
              <a:rPr sz="2200" spc="-5" dirty="0">
                <a:solidFill>
                  <a:srgbClr val="FFFFFF"/>
                </a:solidFill>
                <a:latin typeface="Calibri"/>
                <a:cs typeface="Calibri"/>
              </a:rPr>
              <a:t>Landing </a:t>
            </a:r>
            <a:r>
              <a:rPr sz="2200" dirty="0">
                <a:solidFill>
                  <a:srgbClr val="FFFFFF"/>
                </a:solidFill>
                <a:latin typeface="Calibri"/>
                <a:cs typeface="Calibri"/>
              </a:rPr>
              <a:t> </a:t>
            </a:r>
            <a:r>
              <a:rPr sz="2200" spc="-10" dirty="0">
                <a:solidFill>
                  <a:srgbClr val="FFFFFF"/>
                </a:solidFill>
                <a:latin typeface="Calibri"/>
                <a:cs typeface="Calibri"/>
              </a:rPr>
              <a:t>Outcome</a:t>
            </a:r>
            <a:r>
              <a:rPr sz="2200" spc="-85" dirty="0">
                <a:solidFill>
                  <a:srgbClr val="FFFFFF"/>
                </a:solidFill>
                <a:latin typeface="Calibri"/>
                <a:cs typeface="Calibri"/>
              </a:rPr>
              <a:t> </a:t>
            </a:r>
            <a:r>
              <a:rPr sz="2200" spc="-5" dirty="0">
                <a:solidFill>
                  <a:srgbClr val="FFFFFF"/>
                </a:solidFill>
                <a:latin typeface="Calibri"/>
                <a:cs typeface="Calibri"/>
              </a:rPr>
              <a:t>Label</a:t>
            </a:r>
            <a:endParaRPr sz="22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11</a:t>
            </a:fld>
            <a:endParaRPr spc="7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97060" cy="1428115"/>
          </a:xfrm>
          <a:prstGeom prst="rect">
            <a:avLst/>
          </a:prstGeom>
        </p:spPr>
        <p:txBody>
          <a:bodyPr vert="horz" wrap="square" lIns="0" tIns="12700" rIns="0" bIns="0" rtlCol="0">
            <a:spAutoFit/>
          </a:bodyPr>
          <a:lstStyle/>
          <a:p>
            <a:pPr marL="241300" marR="1067435" indent="-228600">
              <a:lnSpc>
                <a:spcPct val="100000"/>
              </a:lnSpc>
              <a:spcBef>
                <a:spcPts val="100"/>
              </a:spcBef>
              <a:buFont typeface="Arial"/>
              <a:buChar char="•"/>
              <a:tabLst>
                <a:tab pos="240665" algn="l"/>
                <a:tab pos="241300" algn="l"/>
              </a:tabLst>
            </a:pPr>
            <a:r>
              <a:rPr sz="2200" spc="-13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explore</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30" dirty="0">
                <a:solidFill>
                  <a:srgbClr val="292929"/>
                </a:solidFill>
                <a:latin typeface="Microsoft Sans Serif"/>
                <a:cs typeface="Microsoft Sans Serif"/>
              </a:rPr>
              <a:t>scatterplots</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5" dirty="0">
                <a:solidFill>
                  <a:srgbClr val="292929"/>
                </a:solidFill>
                <a:latin typeface="Microsoft Sans Serif"/>
                <a:cs typeface="Microsoft Sans Serif"/>
              </a:rPr>
              <a:t> </a:t>
            </a:r>
            <a:r>
              <a:rPr sz="2200" spc="-15" dirty="0">
                <a:solidFill>
                  <a:srgbClr val="292929"/>
                </a:solidFill>
                <a:latin typeface="Microsoft Sans Serif"/>
                <a:cs typeface="Microsoft Sans Serif"/>
              </a:rPr>
              <a:t>barplots</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visualize</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relationship</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pair</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features:</a:t>
            </a:r>
            <a:endParaRPr sz="2200">
              <a:latin typeface="Microsoft Sans Serif"/>
              <a:cs typeface="Microsoft Sans Serif"/>
            </a:endParaRPr>
          </a:p>
          <a:p>
            <a:pPr marL="698500" marR="5080" lvl="1" indent="-228600">
              <a:lnSpc>
                <a:spcPct val="100000"/>
              </a:lnSpc>
              <a:spcBef>
                <a:spcPts val="1440"/>
              </a:spcBef>
              <a:buFont typeface="Arial"/>
              <a:buChar char="•"/>
              <a:tabLst>
                <a:tab pos="697865" algn="l"/>
                <a:tab pos="698500" algn="l"/>
              </a:tabLst>
            </a:pPr>
            <a:r>
              <a:rPr sz="1800" spc="-70" dirty="0">
                <a:solidFill>
                  <a:srgbClr val="292929"/>
                </a:solidFill>
                <a:latin typeface="Microsoft Sans Serif"/>
                <a:cs typeface="Microsoft Sans Serif"/>
              </a:rPr>
              <a:t>Payload </a:t>
            </a:r>
            <a:r>
              <a:rPr sz="1800" spc="-120" dirty="0">
                <a:solidFill>
                  <a:srgbClr val="292929"/>
                </a:solidFill>
                <a:latin typeface="Microsoft Sans Serif"/>
                <a:cs typeface="Microsoft Sans Serif"/>
              </a:rPr>
              <a:t>Mass</a:t>
            </a:r>
            <a:r>
              <a:rPr sz="1800" spc="-114" dirty="0">
                <a:solidFill>
                  <a:srgbClr val="292929"/>
                </a:solidFill>
                <a:latin typeface="Microsoft Sans Serif"/>
                <a:cs typeface="Microsoft Sans Serif"/>
              </a:rPr>
              <a:t>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 </a:t>
            </a:r>
            <a:r>
              <a:rPr sz="1800" spc="-60" dirty="0">
                <a:solidFill>
                  <a:srgbClr val="292929"/>
                </a:solidFill>
                <a:latin typeface="Microsoft Sans Serif"/>
                <a:cs typeface="Microsoft Sans Serif"/>
              </a:rPr>
              <a:t>Number, </a:t>
            </a:r>
            <a:r>
              <a:rPr sz="1800" spc="-80" dirty="0">
                <a:solidFill>
                  <a:srgbClr val="292929"/>
                </a:solidFill>
                <a:latin typeface="Microsoft Sans Serif"/>
                <a:cs typeface="Microsoft Sans Serif"/>
              </a:rPr>
              <a:t>Launch</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Site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 </a:t>
            </a:r>
            <a:r>
              <a:rPr sz="1800" spc="-60" dirty="0">
                <a:solidFill>
                  <a:srgbClr val="292929"/>
                </a:solidFill>
                <a:latin typeface="Microsoft Sans Serif"/>
                <a:cs typeface="Microsoft Sans Serif"/>
              </a:rPr>
              <a:t>Number, </a:t>
            </a:r>
            <a:r>
              <a:rPr sz="1800" spc="-80" dirty="0">
                <a:solidFill>
                  <a:srgbClr val="292929"/>
                </a:solidFill>
                <a:latin typeface="Microsoft Sans Serif"/>
                <a:cs typeface="Microsoft Sans Serif"/>
              </a:rPr>
              <a:t>Launch</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Site </a:t>
            </a:r>
            <a:r>
              <a:rPr sz="1800" spc="-170" dirty="0">
                <a:solidFill>
                  <a:srgbClr val="292929"/>
                </a:solidFill>
                <a:latin typeface="Microsoft Sans Serif"/>
                <a:cs typeface="Microsoft Sans Serif"/>
              </a:rPr>
              <a:t>X</a:t>
            </a:r>
            <a:r>
              <a:rPr sz="1800" spc="-165" dirty="0">
                <a:solidFill>
                  <a:srgbClr val="292929"/>
                </a:solidFill>
                <a:latin typeface="Microsoft Sans Serif"/>
                <a:cs typeface="Microsoft Sans Serif"/>
              </a:rPr>
              <a:t> </a:t>
            </a:r>
            <a:r>
              <a:rPr sz="1800" spc="-70" dirty="0">
                <a:solidFill>
                  <a:srgbClr val="292929"/>
                </a:solidFill>
                <a:latin typeface="Microsoft Sans Serif"/>
                <a:cs typeface="Microsoft Sans Serif"/>
              </a:rPr>
              <a:t>Payload </a:t>
            </a:r>
            <a:r>
              <a:rPr sz="1800" spc="-114" dirty="0">
                <a:solidFill>
                  <a:srgbClr val="292929"/>
                </a:solidFill>
                <a:latin typeface="Microsoft Sans Serif"/>
                <a:cs typeface="Microsoft Sans Serif"/>
              </a:rPr>
              <a:t>Mass, </a:t>
            </a:r>
            <a:r>
              <a:rPr sz="1800" spc="-465" dirty="0">
                <a:solidFill>
                  <a:srgbClr val="292929"/>
                </a:solidFill>
                <a:latin typeface="Microsoft Sans Serif"/>
                <a:cs typeface="Microsoft Sans Serif"/>
              </a:rPr>
              <a:t> </a:t>
            </a:r>
            <a:r>
              <a:rPr sz="1800" spc="-5" dirty="0">
                <a:solidFill>
                  <a:srgbClr val="292929"/>
                </a:solidFill>
                <a:latin typeface="Microsoft Sans Serif"/>
                <a:cs typeface="Microsoft Sans Serif"/>
              </a:rPr>
              <a:t>Orbit</a:t>
            </a:r>
            <a:r>
              <a:rPr sz="1800" spc="5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Flight</a:t>
            </a:r>
            <a:r>
              <a:rPr sz="1800" spc="20" dirty="0">
                <a:solidFill>
                  <a:srgbClr val="292929"/>
                </a:solidFill>
                <a:latin typeface="Microsoft Sans Serif"/>
                <a:cs typeface="Microsoft Sans Serif"/>
              </a:rPr>
              <a:t> </a:t>
            </a:r>
            <a:r>
              <a:rPr sz="1800" spc="-60" dirty="0">
                <a:solidFill>
                  <a:srgbClr val="292929"/>
                </a:solidFill>
                <a:latin typeface="Microsoft Sans Serif"/>
                <a:cs typeface="Microsoft Sans Serif"/>
              </a:rPr>
              <a:t>Number,</a:t>
            </a:r>
            <a:r>
              <a:rPr sz="1800" spc="50" dirty="0">
                <a:solidFill>
                  <a:srgbClr val="292929"/>
                </a:solidFill>
                <a:latin typeface="Microsoft Sans Serif"/>
                <a:cs typeface="Microsoft Sans Serif"/>
              </a:rPr>
              <a:t> </a:t>
            </a:r>
            <a:r>
              <a:rPr sz="1800" spc="-70" dirty="0">
                <a:solidFill>
                  <a:srgbClr val="292929"/>
                </a:solidFill>
                <a:latin typeface="Microsoft Sans Serif"/>
                <a:cs typeface="Microsoft Sans Serif"/>
              </a:rPr>
              <a:t>Payload</a:t>
            </a:r>
            <a:r>
              <a:rPr sz="1800" spc="4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5" dirty="0">
                <a:solidFill>
                  <a:srgbClr val="292929"/>
                </a:solidFill>
                <a:latin typeface="Microsoft Sans Serif"/>
                <a:cs typeface="Microsoft Sans Serif"/>
              </a:rPr>
              <a:t>Orbit</a:t>
            </a:r>
            <a:endParaRPr sz="1800">
              <a:latin typeface="Microsoft Sans Serif"/>
              <a:cs typeface="Microsoft Sans Serif"/>
            </a:endParaRPr>
          </a:p>
        </p:txBody>
      </p:sp>
      <p:sp>
        <p:nvSpPr>
          <p:cNvPr id="3" name="object 3"/>
          <p:cNvSpPr txBox="1"/>
          <p:nvPr/>
        </p:nvSpPr>
        <p:spPr>
          <a:xfrm>
            <a:off x="848994" y="5929629"/>
            <a:ext cx="5528310" cy="45275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1400" spc="-70" dirty="0">
                <a:solidFill>
                  <a:srgbClr val="292929"/>
                </a:solidFill>
                <a:latin typeface="Microsoft Sans Serif"/>
                <a:cs typeface="Microsoft Sans Serif"/>
              </a:rPr>
              <a:t>Source</a:t>
            </a:r>
            <a:r>
              <a:rPr sz="1400" spc="7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75" dirty="0">
                <a:solidFill>
                  <a:srgbClr val="0462C1"/>
                </a:solidFill>
                <a:latin typeface="Microsoft Sans Serif"/>
                <a:cs typeface="Microsoft Sans Serif"/>
              </a:rPr>
              <a:t> </a:t>
            </a:r>
            <a:r>
              <a:rPr lang="en-US" sz="1400" u="sng" spc="-15" dirty="0">
                <a:solidFill>
                  <a:srgbClr val="0462C1"/>
                </a:solidFill>
                <a:uFill>
                  <a:solidFill>
                    <a:srgbClr val="0462C1"/>
                  </a:solidFill>
                </a:uFill>
                <a:latin typeface="Microsoft Sans Serif"/>
                <a:cs typeface="Microsoft Sans Serif"/>
                <a:hlinkClick r:id="rId2"/>
              </a:rPr>
              <a:t>https://github.com/rambo12206/Applied-Data-Science-Capstone/blob/main/EDA%20with%20Data%20Visualization.ipynb</a:t>
            </a:r>
            <a:endParaRPr sz="1400" dirty="0">
              <a:latin typeface="Microsoft Sans Serif"/>
              <a:cs typeface="Microsoft Sans Serif"/>
            </a:endParaRPr>
          </a:p>
        </p:txBody>
      </p:sp>
      <p:pic>
        <p:nvPicPr>
          <p:cNvPr id="4" name="object 4"/>
          <p:cNvPicPr/>
          <p:nvPr/>
        </p:nvPicPr>
        <p:blipFill>
          <a:blip r:embed="rId3" cstate="print"/>
          <a:stretch>
            <a:fillRect/>
          </a:stretch>
        </p:blipFill>
        <p:spPr>
          <a:xfrm>
            <a:off x="769619" y="3429000"/>
            <a:ext cx="9441180" cy="2382520"/>
          </a:xfrm>
          <a:prstGeom prst="rect">
            <a:avLst/>
          </a:prstGeom>
        </p:spPr>
      </p:pic>
      <p:sp>
        <p:nvSpPr>
          <p:cNvPr id="5" name="object 5"/>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12</a:t>
            </a:r>
            <a:endParaRPr sz="1600">
              <a:latin typeface="Microsoft Sans Serif"/>
              <a:cs typeface="Microsoft Sans Serif"/>
            </a:endParaRPr>
          </a:p>
        </p:txBody>
      </p:sp>
      <p:sp>
        <p:nvSpPr>
          <p:cNvPr id="6" name="object 6"/>
          <p:cNvSpPr txBox="1">
            <a:spLocks noGrp="1"/>
          </p:cNvSpPr>
          <p:nvPr>
            <p:ph type="title"/>
          </p:nvPr>
        </p:nvSpPr>
        <p:spPr>
          <a:xfrm>
            <a:off x="848994" y="418528"/>
            <a:ext cx="563054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120" dirty="0"/>
              <a:t> </a:t>
            </a:r>
            <a:r>
              <a:rPr spc="5" dirty="0"/>
              <a:t>with</a:t>
            </a:r>
            <a:r>
              <a:rPr spc="120" dirty="0"/>
              <a:t> </a:t>
            </a:r>
            <a:r>
              <a:rPr spc="-120" dirty="0"/>
              <a:t>Data</a:t>
            </a:r>
            <a:r>
              <a:rPr spc="135" dirty="0"/>
              <a:t> </a:t>
            </a:r>
            <a:r>
              <a:rPr spc="-75" dirty="0"/>
              <a:t>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343067"/>
            <a:ext cx="10532745" cy="5008245"/>
          </a:xfrm>
          <a:prstGeom prst="rect">
            <a:avLst/>
          </a:prstGeom>
        </p:spPr>
        <p:txBody>
          <a:bodyPr vert="horz" wrap="square" lIns="0" tIns="112395" rIns="0" bIns="0" rtlCol="0">
            <a:spAutoFit/>
          </a:bodyPr>
          <a:lstStyle/>
          <a:p>
            <a:pPr marL="241300" indent="-228600">
              <a:lnSpc>
                <a:spcPct val="100000"/>
              </a:lnSpc>
              <a:spcBef>
                <a:spcPts val="885"/>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following</a:t>
            </a:r>
            <a:r>
              <a:rPr sz="2200" spc="80" dirty="0">
                <a:solidFill>
                  <a:srgbClr val="292929"/>
                </a:solidFill>
                <a:latin typeface="Microsoft Sans Serif"/>
                <a:cs typeface="Microsoft Sans Serif"/>
              </a:rPr>
              <a:t> </a:t>
            </a:r>
            <a:r>
              <a:rPr sz="2200" spc="-200" dirty="0">
                <a:solidFill>
                  <a:srgbClr val="292929"/>
                </a:solidFill>
                <a:latin typeface="Microsoft Sans Serif"/>
                <a:cs typeface="Microsoft Sans Serif"/>
              </a:rPr>
              <a:t>SQL</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queries</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performed:</a:t>
            </a:r>
            <a:endParaRPr sz="2200">
              <a:latin typeface="Microsoft Sans Serif"/>
              <a:cs typeface="Microsoft Sans Serif"/>
            </a:endParaRPr>
          </a:p>
          <a:p>
            <a:pPr marL="698500" lvl="1" indent="-228600">
              <a:lnSpc>
                <a:spcPct val="100000"/>
              </a:lnSpc>
              <a:spcBef>
                <a:spcPts val="640"/>
              </a:spcBef>
              <a:buFont typeface="Arial"/>
              <a:buChar char="•"/>
              <a:tabLst>
                <a:tab pos="697865" algn="l"/>
                <a:tab pos="698500" algn="l"/>
              </a:tabLst>
            </a:pPr>
            <a:r>
              <a:rPr sz="1800" spc="-114" dirty="0">
                <a:solidFill>
                  <a:srgbClr val="292929"/>
                </a:solidFill>
                <a:latin typeface="Microsoft Sans Serif"/>
                <a:cs typeface="Microsoft Sans Serif"/>
              </a:rPr>
              <a:t>Names</a:t>
            </a:r>
            <a:r>
              <a:rPr sz="1800" spc="5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unique</a:t>
            </a:r>
            <a:r>
              <a:rPr sz="1800" spc="2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sites</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95" dirty="0">
                <a:solidFill>
                  <a:srgbClr val="292929"/>
                </a:solidFill>
                <a:latin typeface="Microsoft Sans Serif"/>
                <a:cs typeface="Microsoft Sans Serif"/>
              </a:rPr>
              <a:t>space</a:t>
            </a:r>
            <a:r>
              <a:rPr sz="1800" spc="75" dirty="0">
                <a:solidFill>
                  <a:srgbClr val="292929"/>
                </a:solidFill>
                <a:latin typeface="Microsoft Sans Serif"/>
                <a:cs typeface="Microsoft Sans Serif"/>
              </a:rPr>
              <a:t> </a:t>
            </a:r>
            <a:r>
              <a:rPr sz="1800" spc="-55" dirty="0">
                <a:solidFill>
                  <a:srgbClr val="292929"/>
                </a:solidFill>
                <a:latin typeface="Microsoft Sans Serif"/>
                <a:cs typeface="Microsoft Sans Serif"/>
              </a:rPr>
              <a:t>mission;</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65" dirty="0">
                <a:solidFill>
                  <a:srgbClr val="292929"/>
                </a:solidFill>
                <a:latin typeface="Microsoft Sans Serif"/>
                <a:cs typeface="Microsoft Sans Serif"/>
              </a:rPr>
              <a:t>Top</a:t>
            </a:r>
            <a:r>
              <a:rPr sz="1800" spc="40" dirty="0">
                <a:solidFill>
                  <a:srgbClr val="292929"/>
                </a:solidFill>
                <a:latin typeface="Microsoft Sans Serif"/>
                <a:cs typeface="Microsoft Sans Serif"/>
              </a:rPr>
              <a:t> </a:t>
            </a:r>
            <a:r>
              <a:rPr sz="1800" spc="85" dirty="0">
                <a:solidFill>
                  <a:srgbClr val="292929"/>
                </a:solidFill>
                <a:latin typeface="Microsoft Sans Serif"/>
                <a:cs typeface="Microsoft Sans Serif"/>
              </a:rPr>
              <a:t>5</a:t>
            </a:r>
            <a:r>
              <a:rPr sz="1800" spc="5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40" dirty="0">
                <a:solidFill>
                  <a:srgbClr val="292929"/>
                </a:solidFill>
                <a:latin typeface="Microsoft Sans Serif"/>
                <a:cs typeface="Microsoft Sans Serif"/>
              </a:rPr>
              <a:t> </a:t>
            </a:r>
            <a:r>
              <a:rPr sz="1800" spc="-50" dirty="0">
                <a:solidFill>
                  <a:srgbClr val="292929"/>
                </a:solidFill>
                <a:latin typeface="Microsoft Sans Serif"/>
                <a:cs typeface="Microsoft Sans Serif"/>
              </a:rPr>
              <a:t>sites</a:t>
            </a:r>
            <a:r>
              <a:rPr sz="1800" spc="70" dirty="0">
                <a:solidFill>
                  <a:srgbClr val="292929"/>
                </a:solidFill>
                <a:latin typeface="Microsoft Sans Serif"/>
                <a:cs typeface="Microsoft Sans Serif"/>
              </a:rPr>
              <a:t> </a:t>
            </a:r>
            <a:r>
              <a:rPr sz="1800" spc="-65" dirty="0">
                <a:solidFill>
                  <a:srgbClr val="292929"/>
                </a:solidFill>
                <a:latin typeface="Microsoft Sans Serif"/>
                <a:cs typeface="Microsoft Sans Serif"/>
              </a:rPr>
              <a:t>whose</a:t>
            </a:r>
            <a:r>
              <a:rPr sz="1800" spc="40" dirty="0">
                <a:solidFill>
                  <a:srgbClr val="292929"/>
                </a:solidFill>
                <a:latin typeface="Microsoft Sans Serif"/>
                <a:cs typeface="Microsoft Sans Serif"/>
              </a:rPr>
              <a:t> </a:t>
            </a:r>
            <a:r>
              <a:rPr sz="1800" spc="-90" dirty="0">
                <a:solidFill>
                  <a:srgbClr val="292929"/>
                </a:solidFill>
                <a:latin typeface="Microsoft Sans Serif"/>
                <a:cs typeface="Microsoft Sans Serif"/>
              </a:rPr>
              <a:t>name</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begin</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with</a:t>
            </a:r>
            <a:r>
              <a:rPr sz="1800" spc="4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10" dirty="0">
                <a:solidFill>
                  <a:srgbClr val="292929"/>
                </a:solidFill>
                <a:latin typeface="Microsoft Sans Serif"/>
                <a:cs typeface="Microsoft Sans Serif"/>
              </a:rPr>
              <a:t>string</a:t>
            </a:r>
            <a:r>
              <a:rPr sz="1800" spc="70" dirty="0">
                <a:solidFill>
                  <a:srgbClr val="292929"/>
                </a:solidFill>
                <a:latin typeface="Microsoft Sans Serif"/>
                <a:cs typeface="Microsoft Sans Serif"/>
              </a:rPr>
              <a:t> </a:t>
            </a:r>
            <a:r>
              <a:rPr sz="1800" spc="-114" dirty="0">
                <a:solidFill>
                  <a:srgbClr val="292929"/>
                </a:solidFill>
                <a:latin typeface="Microsoft Sans Serif"/>
                <a:cs typeface="Microsoft Sans Serif"/>
              </a:rPr>
              <a:t>'CCA’;</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45" dirty="0">
                <a:solidFill>
                  <a:srgbClr val="292929"/>
                </a:solidFill>
                <a:latin typeface="Microsoft Sans Serif"/>
                <a:cs typeface="Microsoft Sans Serif"/>
              </a:rPr>
              <a:t>Total</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50"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75" dirty="0">
                <a:solidFill>
                  <a:srgbClr val="292929"/>
                </a:solidFill>
                <a:latin typeface="Microsoft Sans Serif"/>
                <a:cs typeface="Microsoft Sans Serif"/>
              </a:rPr>
              <a:t> </a:t>
            </a:r>
            <a:r>
              <a:rPr sz="1800" spc="-45" dirty="0">
                <a:solidFill>
                  <a:srgbClr val="292929"/>
                </a:solidFill>
                <a:latin typeface="Microsoft Sans Serif"/>
                <a:cs typeface="Microsoft Sans Serif"/>
              </a:rPr>
              <a:t>carried</a:t>
            </a:r>
            <a:r>
              <a:rPr sz="1800" spc="90" dirty="0">
                <a:solidFill>
                  <a:srgbClr val="292929"/>
                </a:solidFill>
                <a:latin typeface="Microsoft Sans Serif"/>
                <a:cs typeface="Microsoft Sans Serif"/>
              </a:rPr>
              <a:t> </a:t>
            </a:r>
            <a:r>
              <a:rPr sz="1800" spc="-35" dirty="0">
                <a:solidFill>
                  <a:srgbClr val="292929"/>
                </a:solidFill>
                <a:latin typeface="Microsoft Sans Serif"/>
                <a:cs typeface="Microsoft Sans Serif"/>
              </a:rPr>
              <a:t>by</a:t>
            </a:r>
            <a:r>
              <a:rPr sz="1800" spc="75" dirty="0">
                <a:solidFill>
                  <a:srgbClr val="292929"/>
                </a:solidFill>
                <a:latin typeface="Microsoft Sans Serif"/>
                <a:cs typeface="Microsoft Sans Serif"/>
              </a:rPr>
              <a:t> </a:t>
            </a:r>
            <a:r>
              <a:rPr sz="1800" spc="-30" dirty="0">
                <a:solidFill>
                  <a:srgbClr val="292929"/>
                </a:solidFill>
                <a:latin typeface="Microsoft Sans Serif"/>
                <a:cs typeface="Microsoft Sans Serif"/>
              </a:rPr>
              <a:t>boosters</a:t>
            </a:r>
            <a:r>
              <a:rPr sz="1800" spc="3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launched</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by</a:t>
            </a:r>
            <a:r>
              <a:rPr sz="1800" spc="70" dirty="0">
                <a:solidFill>
                  <a:srgbClr val="292929"/>
                </a:solidFill>
                <a:latin typeface="Microsoft Sans Serif"/>
                <a:cs typeface="Microsoft Sans Serif"/>
              </a:rPr>
              <a:t> </a:t>
            </a:r>
            <a:r>
              <a:rPr sz="1800" spc="-135" dirty="0">
                <a:solidFill>
                  <a:srgbClr val="292929"/>
                </a:solidFill>
                <a:latin typeface="Microsoft Sans Serif"/>
                <a:cs typeface="Microsoft Sans Serif"/>
              </a:rPr>
              <a:t>NASA</a:t>
            </a:r>
            <a:r>
              <a:rPr sz="1800" spc="40" dirty="0">
                <a:solidFill>
                  <a:srgbClr val="292929"/>
                </a:solidFill>
                <a:latin typeface="Microsoft Sans Serif"/>
                <a:cs typeface="Microsoft Sans Serif"/>
              </a:rPr>
              <a:t> </a:t>
            </a:r>
            <a:r>
              <a:rPr sz="1800" spc="-185" dirty="0">
                <a:solidFill>
                  <a:srgbClr val="292929"/>
                </a:solidFill>
                <a:latin typeface="Microsoft Sans Serif"/>
                <a:cs typeface="Microsoft Sans Serif"/>
              </a:rPr>
              <a:t>(CRS);</a:t>
            </a:r>
            <a:endParaRPr sz="1800">
              <a:latin typeface="Microsoft Sans Serif"/>
              <a:cs typeface="Microsoft Sans Serif"/>
            </a:endParaRPr>
          </a:p>
          <a:p>
            <a:pPr marL="698500" lvl="1" indent="-228600">
              <a:lnSpc>
                <a:spcPct val="100000"/>
              </a:lnSpc>
              <a:spcBef>
                <a:spcPts val="605"/>
              </a:spcBef>
              <a:buFont typeface="Arial"/>
              <a:buChar char="•"/>
              <a:tabLst>
                <a:tab pos="697865" algn="l"/>
                <a:tab pos="698500" algn="l"/>
              </a:tabLst>
            </a:pPr>
            <a:r>
              <a:rPr sz="1800" spc="-65" dirty="0">
                <a:solidFill>
                  <a:srgbClr val="292929"/>
                </a:solidFill>
                <a:latin typeface="Microsoft Sans Serif"/>
                <a:cs typeface="Microsoft Sans Serif"/>
              </a:rPr>
              <a:t>Average</a:t>
            </a:r>
            <a:r>
              <a:rPr sz="1800" spc="75"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0"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carried</a:t>
            </a:r>
            <a:r>
              <a:rPr sz="1800" spc="85" dirty="0">
                <a:solidFill>
                  <a:srgbClr val="292929"/>
                </a:solidFill>
                <a:latin typeface="Microsoft Sans Serif"/>
                <a:cs typeface="Microsoft Sans Serif"/>
              </a:rPr>
              <a:t> </a:t>
            </a:r>
            <a:r>
              <a:rPr sz="1800" spc="-30" dirty="0">
                <a:solidFill>
                  <a:srgbClr val="292929"/>
                </a:solidFill>
                <a:latin typeface="Microsoft Sans Serif"/>
                <a:cs typeface="Microsoft Sans Serif"/>
              </a:rPr>
              <a:t>by</a:t>
            </a:r>
            <a:r>
              <a:rPr sz="1800" spc="55"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40" dirty="0">
                <a:solidFill>
                  <a:srgbClr val="292929"/>
                </a:solidFill>
                <a:latin typeface="Microsoft Sans Serif"/>
                <a:cs typeface="Microsoft Sans Serif"/>
              </a:rPr>
              <a:t> </a:t>
            </a:r>
            <a:r>
              <a:rPr sz="1800" spc="-45" dirty="0">
                <a:solidFill>
                  <a:srgbClr val="292929"/>
                </a:solidFill>
                <a:latin typeface="Microsoft Sans Serif"/>
                <a:cs typeface="Microsoft Sans Serif"/>
              </a:rPr>
              <a:t>version</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F9</a:t>
            </a:r>
            <a:r>
              <a:rPr sz="1800" spc="40" dirty="0">
                <a:solidFill>
                  <a:srgbClr val="292929"/>
                </a:solidFill>
                <a:latin typeface="Microsoft Sans Serif"/>
                <a:cs typeface="Microsoft Sans Serif"/>
              </a:rPr>
              <a:t> </a:t>
            </a:r>
            <a:r>
              <a:rPr sz="1800" spc="-20" dirty="0">
                <a:solidFill>
                  <a:srgbClr val="292929"/>
                </a:solidFill>
                <a:latin typeface="Microsoft Sans Serif"/>
                <a:cs typeface="Microsoft Sans Serif"/>
              </a:rPr>
              <a:t>v1.1;</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55" dirty="0">
                <a:solidFill>
                  <a:srgbClr val="292929"/>
                </a:solidFill>
                <a:latin typeface="Microsoft Sans Serif"/>
                <a:cs typeface="Microsoft Sans Serif"/>
              </a:rPr>
              <a:t>Date</a:t>
            </a:r>
            <a:r>
              <a:rPr sz="1800" spc="75" dirty="0">
                <a:solidFill>
                  <a:srgbClr val="292929"/>
                </a:solidFill>
                <a:latin typeface="Microsoft Sans Serif"/>
                <a:cs typeface="Microsoft Sans Serif"/>
              </a:rPr>
              <a:t> </a:t>
            </a:r>
            <a:r>
              <a:rPr sz="1800" spc="-65" dirty="0">
                <a:solidFill>
                  <a:srgbClr val="292929"/>
                </a:solidFill>
                <a:latin typeface="Microsoft Sans Serif"/>
                <a:cs typeface="Microsoft Sans Serif"/>
              </a:rPr>
              <a:t>when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dirty="0">
                <a:solidFill>
                  <a:srgbClr val="292929"/>
                </a:solidFill>
                <a:latin typeface="Microsoft Sans Serif"/>
                <a:cs typeface="Microsoft Sans Serif"/>
              </a:rPr>
              <a:t>first</a:t>
            </a:r>
            <a:r>
              <a:rPr sz="1800" spc="75"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successful</a:t>
            </a:r>
            <a:r>
              <a:rPr sz="1800" spc="95"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30" dirty="0">
                <a:solidFill>
                  <a:srgbClr val="292929"/>
                </a:solidFill>
                <a:latin typeface="Microsoft Sans Serif"/>
                <a:cs typeface="Microsoft Sans Serif"/>
              </a:rPr>
              <a:t> </a:t>
            </a:r>
            <a:r>
              <a:rPr sz="1800" spc="-45" dirty="0">
                <a:solidFill>
                  <a:srgbClr val="292929"/>
                </a:solidFill>
                <a:latin typeface="Microsoft Sans Serif"/>
                <a:cs typeface="Microsoft Sans Serif"/>
              </a:rPr>
              <a:t>outcome</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10" dirty="0">
                <a:solidFill>
                  <a:srgbClr val="292929"/>
                </a:solidFill>
                <a:latin typeface="Microsoft Sans Serif"/>
                <a:cs typeface="Microsoft Sans Serif"/>
              </a:rPr>
              <a:t>ground</a:t>
            </a:r>
            <a:r>
              <a:rPr sz="1800" spc="30" dirty="0">
                <a:solidFill>
                  <a:srgbClr val="292929"/>
                </a:solidFill>
                <a:latin typeface="Microsoft Sans Serif"/>
                <a:cs typeface="Microsoft Sans Serif"/>
              </a:rPr>
              <a:t> </a:t>
            </a:r>
            <a:r>
              <a:rPr sz="1800" spc="-30" dirty="0">
                <a:solidFill>
                  <a:srgbClr val="292929"/>
                </a:solidFill>
                <a:latin typeface="Microsoft Sans Serif"/>
                <a:cs typeface="Microsoft Sans Serif"/>
              </a:rPr>
              <a:t>pad</a:t>
            </a:r>
            <a:r>
              <a:rPr sz="1800" spc="45" dirty="0">
                <a:solidFill>
                  <a:srgbClr val="292929"/>
                </a:solidFill>
                <a:latin typeface="Microsoft Sans Serif"/>
                <a:cs typeface="Microsoft Sans Serif"/>
              </a:rPr>
              <a:t> </a:t>
            </a:r>
            <a:r>
              <a:rPr sz="1800" spc="-95" dirty="0">
                <a:solidFill>
                  <a:srgbClr val="292929"/>
                </a:solidFill>
                <a:latin typeface="Microsoft Sans Serif"/>
                <a:cs typeface="Microsoft Sans Serif"/>
              </a:rPr>
              <a:t>was</a:t>
            </a:r>
            <a:r>
              <a:rPr sz="1800" spc="70" dirty="0">
                <a:solidFill>
                  <a:srgbClr val="292929"/>
                </a:solidFill>
                <a:latin typeface="Microsoft Sans Serif"/>
                <a:cs typeface="Microsoft Sans Serif"/>
              </a:rPr>
              <a:t> </a:t>
            </a:r>
            <a:r>
              <a:rPr sz="1800" spc="-70" dirty="0">
                <a:solidFill>
                  <a:srgbClr val="292929"/>
                </a:solidFill>
                <a:latin typeface="Microsoft Sans Serif"/>
                <a:cs typeface="Microsoft Sans Serif"/>
              </a:rPr>
              <a:t>achieved;</a:t>
            </a:r>
            <a:endParaRPr sz="1800">
              <a:latin typeface="Microsoft Sans Serif"/>
              <a:cs typeface="Microsoft Sans Serif"/>
            </a:endParaRPr>
          </a:p>
          <a:p>
            <a:pPr marL="698500" marR="1073150" lvl="1" indent="-228600">
              <a:lnSpc>
                <a:spcPct val="100000"/>
              </a:lnSpc>
              <a:spcBef>
                <a:spcPts val="600"/>
              </a:spcBef>
              <a:buFont typeface="Arial"/>
              <a:buChar char="•"/>
              <a:tabLst>
                <a:tab pos="697865" algn="l"/>
                <a:tab pos="698500" algn="l"/>
              </a:tabLst>
            </a:pPr>
            <a:r>
              <a:rPr sz="1800" spc="-114"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boosters</a:t>
            </a:r>
            <a:r>
              <a:rPr sz="1800" spc="6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5"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80" dirty="0">
                <a:solidFill>
                  <a:srgbClr val="292929"/>
                </a:solidFill>
                <a:latin typeface="Microsoft Sans Serif"/>
                <a:cs typeface="Microsoft Sans Serif"/>
              </a:rPr>
              <a:t> </a:t>
            </a:r>
            <a:r>
              <a:rPr sz="1800" spc="-110" dirty="0">
                <a:solidFill>
                  <a:srgbClr val="292929"/>
                </a:solidFill>
                <a:latin typeface="Microsoft Sans Serif"/>
                <a:cs typeface="Microsoft Sans Serif"/>
              </a:rPr>
              <a:t>success</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drone</a:t>
            </a:r>
            <a:r>
              <a:rPr sz="1800" spc="50" dirty="0">
                <a:solidFill>
                  <a:srgbClr val="292929"/>
                </a:solidFill>
                <a:latin typeface="Microsoft Sans Serif"/>
                <a:cs typeface="Microsoft Sans Serif"/>
              </a:rPr>
              <a:t> </a:t>
            </a:r>
            <a:r>
              <a:rPr sz="1800" spc="-35" dirty="0">
                <a:solidFill>
                  <a:srgbClr val="292929"/>
                </a:solidFill>
                <a:latin typeface="Microsoft Sans Serif"/>
                <a:cs typeface="Microsoft Sans Serif"/>
              </a:rPr>
              <a:t>ship</a:t>
            </a:r>
            <a:r>
              <a:rPr sz="1800" spc="5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50"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8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5" dirty="0">
                <a:solidFill>
                  <a:srgbClr val="292929"/>
                </a:solidFill>
                <a:latin typeface="Microsoft Sans Serif"/>
                <a:cs typeface="Microsoft Sans Serif"/>
              </a:rPr>
              <a:t> </a:t>
            </a:r>
            <a:r>
              <a:rPr sz="1800" spc="-120" dirty="0">
                <a:solidFill>
                  <a:srgbClr val="292929"/>
                </a:solidFill>
                <a:latin typeface="Microsoft Sans Serif"/>
                <a:cs typeface="Microsoft Sans Serif"/>
              </a:rPr>
              <a:t>mass</a:t>
            </a:r>
            <a:r>
              <a:rPr sz="1800" spc="80" dirty="0">
                <a:solidFill>
                  <a:srgbClr val="292929"/>
                </a:solidFill>
                <a:latin typeface="Microsoft Sans Serif"/>
                <a:cs typeface="Microsoft Sans Serif"/>
              </a:rPr>
              <a:t> </a:t>
            </a:r>
            <a:r>
              <a:rPr sz="1800" spc="-45" dirty="0">
                <a:solidFill>
                  <a:srgbClr val="292929"/>
                </a:solidFill>
                <a:latin typeface="Microsoft Sans Serif"/>
                <a:cs typeface="Microsoft Sans Serif"/>
              </a:rPr>
              <a:t>between </a:t>
            </a:r>
            <a:r>
              <a:rPr sz="1800" spc="-465" dirty="0">
                <a:solidFill>
                  <a:srgbClr val="292929"/>
                </a:solidFill>
                <a:latin typeface="Microsoft Sans Serif"/>
                <a:cs typeface="Microsoft Sans Serif"/>
              </a:rPr>
              <a:t> </a:t>
            </a:r>
            <a:r>
              <a:rPr sz="1800" spc="75" dirty="0">
                <a:solidFill>
                  <a:srgbClr val="292929"/>
                </a:solidFill>
                <a:latin typeface="Microsoft Sans Serif"/>
                <a:cs typeface="Microsoft Sans Serif"/>
              </a:rPr>
              <a:t>4000</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0" dirty="0">
                <a:solidFill>
                  <a:srgbClr val="292929"/>
                </a:solidFill>
                <a:latin typeface="Microsoft Sans Serif"/>
                <a:cs typeface="Microsoft Sans Serif"/>
              </a:rPr>
              <a:t> </a:t>
            </a:r>
            <a:r>
              <a:rPr sz="1800" spc="75" dirty="0">
                <a:solidFill>
                  <a:srgbClr val="292929"/>
                </a:solidFill>
                <a:latin typeface="Microsoft Sans Serif"/>
                <a:cs typeface="Microsoft Sans Serif"/>
              </a:rPr>
              <a:t>6000</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kg;</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45" dirty="0">
                <a:solidFill>
                  <a:srgbClr val="292929"/>
                </a:solidFill>
                <a:latin typeface="Microsoft Sans Serif"/>
                <a:cs typeface="Microsoft Sans Serif"/>
              </a:rPr>
              <a:t>Total</a:t>
            </a:r>
            <a:r>
              <a:rPr sz="1800" spc="65" dirty="0">
                <a:solidFill>
                  <a:srgbClr val="292929"/>
                </a:solidFill>
                <a:latin typeface="Microsoft Sans Serif"/>
                <a:cs typeface="Microsoft Sans Serif"/>
              </a:rPr>
              <a:t> </a:t>
            </a:r>
            <a:r>
              <a:rPr sz="1800" spc="-45" dirty="0">
                <a:solidFill>
                  <a:srgbClr val="292929"/>
                </a:solidFill>
                <a:latin typeface="Microsoft Sans Serif"/>
                <a:cs typeface="Microsoft Sans Serif"/>
              </a:rPr>
              <a:t>number</a:t>
            </a:r>
            <a:r>
              <a:rPr sz="1800" spc="4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40"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successful</a:t>
            </a:r>
            <a:r>
              <a:rPr sz="1800" spc="9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failure</a:t>
            </a:r>
            <a:r>
              <a:rPr sz="1800" spc="70" dirty="0">
                <a:solidFill>
                  <a:srgbClr val="292929"/>
                </a:solidFill>
                <a:latin typeface="Microsoft Sans Serif"/>
                <a:cs typeface="Microsoft Sans Serif"/>
              </a:rPr>
              <a:t> </a:t>
            </a:r>
            <a:r>
              <a:rPr sz="1800" spc="-50" dirty="0">
                <a:solidFill>
                  <a:srgbClr val="292929"/>
                </a:solidFill>
                <a:latin typeface="Microsoft Sans Serif"/>
                <a:cs typeface="Microsoft Sans Serif"/>
              </a:rPr>
              <a:t>mission</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outcomes;</a:t>
            </a:r>
            <a:endParaRPr sz="1800">
              <a:latin typeface="Microsoft Sans Serif"/>
              <a:cs typeface="Microsoft Sans Serif"/>
            </a:endParaRPr>
          </a:p>
          <a:p>
            <a:pPr marL="698500" lvl="1" indent="-228600">
              <a:lnSpc>
                <a:spcPct val="100000"/>
              </a:lnSpc>
              <a:spcBef>
                <a:spcPts val="605"/>
              </a:spcBef>
              <a:buFont typeface="Arial"/>
              <a:buChar char="•"/>
              <a:tabLst>
                <a:tab pos="697865" algn="l"/>
                <a:tab pos="698500" algn="l"/>
              </a:tabLst>
            </a:pPr>
            <a:r>
              <a:rPr sz="1800" spc="-114"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versions</a:t>
            </a:r>
            <a:r>
              <a:rPr sz="1800" spc="7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0" dirty="0">
                <a:solidFill>
                  <a:srgbClr val="292929"/>
                </a:solidFill>
                <a:latin typeface="Microsoft Sans Serif"/>
                <a:cs typeface="Microsoft Sans Serif"/>
              </a:rPr>
              <a:t> </a:t>
            </a:r>
            <a:r>
              <a:rPr sz="1800" spc="-85" dirty="0">
                <a:solidFill>
                  <a:srgbClr val="292929"/>
                </a:solidFill>
                <a:latin typeface="Microsoft Sans Serif"/>
                <a:cs typeface="Microsoft Sans Serif"/>
              </a:rPr>
              <a:t>have</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carried</a:t>
            </a:r>
            <a:r>
              <a:rPr sz="1800" spc="9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5" dirty="0">
                <a:solidFill>
                  <a:srgbClr val="292929"/>
                </a:solidFill>
                <a:latin typeface="Microsoft Sans Serif"/>
                <a:cs typeface="Microsoft Sans Serif"/>
              </a:rPr>
              <a:t> </a:t>
            </a:r>
            <a:r>
              <a:rPr sz="1800" spc="-80" dirty="0">
                <a:solidFill>
                  <a:srgbClr val="292929"/>
                </a:solidFill>
                <a:latin typeface="Microsoft Sans Serif"/>
                <a:cs typeface="Microsoft Sans Serif"/>
              </a:rPr>
              <a:t>maximum</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payload</a:t>
            </a:r>
            <a:r>
              <a:rPr sz="1800" spc="45" dirty="0">
                <a:solidFill>
                  <a:srgbClr val="292929"/>
                </a:solidFill>
                <a:latin typeface="Microsoft Sans Serif"/>
                <a:cs typeface="Microsoft Sans Serif"/>
              </a:rPr>
              <a:t> </a:t>
            </a:r>
            <a:r>
              <a:rPr sz="1800" spc="-114" dirty="0">
                <a:solidFill>
                  <a:srgbClr val="292929"/>
                </a:solidFill>
                <a:latin typeface="Microsoft Sans Serif"/>
                <a:cs typeface="Microsoft Sans Serif"/>
              </a:rPr>
              <a:t>mass;</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50" dirty="0">
                <a:solidFill>
                  <a:srgbClr val="292929"/>
                </a:solidFill>
                <a:latin typeface="Microsoft Sans Serif"/>
                <a:cs typeface="Microsoft Sans Serif"/>
              </a:rPr>
              <a:t>Failed</a:t>
            </a:r>
            <a:r>
              <a:rPr sz="1800" spc="50"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30" dirty="0">
                <a:solidFill>
                  <a:srgbClr val="292929"/>
                </a:solidFill>
                <a:latin typeface="Microsoft Sans Serif"/>
                <a:cs typeface="Microsoft Sans Serif"/>
              </a:rPr>
              <a:t> </a:t>
            </a:r>
            <a:r>
              <a:rPr sz="1800" spc="-55" dirty="0">
                <a:solidFill>
                  <a:srgbClr val="292929"/>
                </a:solidFill>
                <a:latin typeface="Microsoft Sans Serif"/>
                <a:cs typeface="Microsoft Sans Serif"/>
              </a:rPr>
              <a:t>outcomes</a:t>
            </a:r>
            <a:r>
              <a:rPr sz="1800" spc="6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drone</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ship,</a:t>
            </a:r>
            <a:r>
              <a:rPr sz="1800" spc="35" dirty="0">
                <a:solidFill>
                  <a:srgbClr val="292929"/>
                </a:solidFill>
                <a:latin typeface="Microsoft Sans Serif"/>
                <a:cs typeface="Microsoft Sans Serif"/>
              </a:rPr>
              <a:t> </a:t>
            </a:r>
            <a:r>
              <a:rPr sz="1800" spc="-10" dirty="0">
                <a:solidFill>
                  <a:srgbClr val="292929"/>
                </a:solidFill>
                <a:latin typeface="Microsoft Sans Serif"/>
                <a:cs typeface="Microsoft Sans Serif"/>
              </a:rPr>
              <a:t>their</a:t>
            </a:r>
            <a:r>
              <a:rPr sz="1800" spc="70" dirty="0">
                <a:solidFill>
                  <a:srgbClr val="292929"/>
                </a:solidFill>
                <a:latin typeface="Microsoft Sans Serif"/>
                <a:cs typeface="Microsoft Sans Serif"/>
              </a:rPr>
              <a:t> </a:t>
            </a:r>
            <a:r>
              <a:rPr sz="1800" spc="-20" dirty="0">
                <a:solidFill>
                  <a:srgbClr val="292929"/>
                </a:solidFill>
                <a:latin typeface="Microsoft Sans Serif"/>
                <a:cs typeface="Microsoft Sans Serif"/>
              </a:rPr>
              <a:t>booster</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versions,</a:t>
            </a:r>
            <a:r>
              <a:rPr sz="1800" spc="5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75" dirty="0">
                <a:solidFill>
                  <a:srgbClr val="292929"/>
                </a:solidFill>
                <a:latin typeface="Microsoft Sans Serif"/>
                <a:cs typeface="Microsoft Sans Serif"/>
              </a:rPr>
              <a:t> </a:t>
            </a:r>
            <a:r>
              <a:rPr sz="1800" spc="-60" dirty="0">
                <a:solidFill>
                  <a:srgbClr val="292929"/>
                </a:solidFill>
                <a:latin typeface="Microsoft Sans Serif"/>
                <a:cs typeface="Microsoft Sans Serif"/>
              </a:rPr>
              <a:t>launch</a:t>
            </a:r>
            <a:r>
              <a:rPr sz="1800" spc="50" dirty="0">
                <a:solidFill>
                  <a:srgbClr val="292929"/>
                </a:solidFill>
                <a:latin typeface="Microsoft Sans Serif"/>
                <a:cs typeface="Microsoft Sans Serif"/>
              </a:rPr>
              <a:t> </a:t>
            </a:r>
            <a:r>
              <a:rPr sz="1800" spc="-30" dirty="0">
                <a:solidFill>
                  <a:srgbClr val="292929"/>
                </a:solidFill>
                <a:latin typeface="Microsoft Sans Serif"/>
                <a:cs typeface="Microsoft Sans Serif"/>
              </a:rPr>
              <a:t>site</a:t>
            </a:r>
            <a:r>
              <a:rPr sz="1800" spc="60" dirty="0">
                <a:solidFill>
                  <a:srgbClr val="292929"/>
                </a:solidFill>
                <a:latin typeface="Microsoft Sans Serif"/>
                <a:cs typeface="Microsoft Sans Serif"/>
              </a:rPr>
              <a:t> </a:t>
            </a:r>
            <a:r>
              <a:rPr sz="1800" spc="-95" dirty="0">
                <a:solidFill>
                  <a:srgbClr val="292929"/>
                </a:solidFill>
                <a:latin typeface="Microsoft Sans Serif"/>
                <a:cs typeface="Microsoft Sans Serif"/>
              </a:rPr>
              <a:t>names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in</a:t>
            </a:r>
            <a:endParaRPr sz="1800">
              <a:latin typeface="Microsoft Sans Serif"/>
              <a:cs typeface="Microsoft Sans Serif"/>
            </a:endParaRPr>
          </a:p>
          <a:p>
            <a:pPr marL="698500">
              <a:lnSpc>
                <a:spcPct val="100000"/>
              </a:lnSpc>
            </a:pPr>
            <a:r>
              <a:rPr sz="1800" spc="-75" dirty="0">
                <a:solidFill>
                  <a:srgbClr val="292929"/>
                </a:solidFill>
                <a:latin typeface="Microsoft Sans Serif"/>
                <a:cs typeface="Microsoft Sans Serif"/>
              </a:rPr>
              <a:t>year</a:t>
            </a:r>
            <a:r>
              <a:rPr sz="1800" spc="60" dirty="0">
                <a:solidFill>
                  <a:srgbClr val="292929"/>
                </a:solidFill>
                <a:latin typeface="Microsoft Sans Serif"/>
                <a:cs typeface="Microsoft Sans Serif"/>
              </a:rPr>
              <a:t> </a:t>
            </a:r>
            <a:r>
              <a:rPr sz="1800" spc="40" dirty="0">
                <a:solidFill>
                  <a:srgbClr val="292929"/>
                </a:solidFill>
                <a:latin typeface="Microsoft Sans Serif"/>
                <a:cs typeface="Microsoft Sans Serif"/>
              </a:rPr>
              <a:t>2015;</a:t>
            </a:r>
            <a:r>
              <a:rPr sz="1800" spc="65" dirty="0">
                <a:solidFill>
                  <a:srgbClr val="292929"/>
                </a:solidFill>
                <a:latin typeface="Microsoft Sans Serif"/>
                <a:cs typeface="Microsoft Sans Serif"/>
              </a:rPr>
              <a:t> </a:t>
            </a:r>
            <a:r>
              <a:rPr sz="1800" spc="-60"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600"/>
              </a:spcBef>
              <a:buFont typeface="Arial"/>
              <a:buChar char="•"/>
              <a:tabLst>
                <a:tab pos="697865" algn="l"/>
                <a:tab pos="698500" algn="l"/>
              </a:tabLst>
            </a:pPr>
            <a:r>
              <a:rPr sz="1800" spc="-114" dirty="0">
                <a:solidFill>
                  <a:srgbClr val="292929"/>
                </a:solidFill>
                <a:latin typeface="Microsoft Sans Serif"/>
                <a:cs typeface="Microsoft Sans Serif"/>
              </a:rPr>
              <a:t>Rank</a:t>
            </a:r>
            <a:r>
              <a:rPr sz="1800" spc="6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30" dirty="0">
                <a:solidFill>
                  <a:srgbClr val="292929"/>
                </a:solidFill>
                <a:latin typeface="Microsoft Sans Serif"/>
                <a:cs typeface="Microsoft Sans Serif"/>
              </a:rPr>
              <a:t>count</a:t>
            </a:r>
            <a:r>
              <a:rPr sz="1800" spc="35"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20" dirty="0">
                <a:solidFill>
                  <a:srgbClr val="292929"/>
                </a:solidFill>
                <a:latin typeface="Microsoft Sans Serif"/>
                <a:cs typeface="Microsoft Sans Serif"/>
              </a:rPr>
              <a:t>landing</a:t>
            </a:r>
            <a:r>
              <a:rPr sz="1800" spc="50" dirty="0">
                <a:solidFill>
                  <a:srgbClr val="292929"/>
                </a:solidFill>
                <a:latin typeface="Microsoft Sans Serif"/>
                <a:cs typeface="Microsoft Sans Serif"/>
              </a:rPr>
              <a:t> </a:t>
            </a:r>
            <a:r>
              <a:rPr sz="1800" spc="-50" dirty="0">
                <a:solidFill>
                  <a:srgbClr val="292929"/>
                </a:solidFill>
                <a:latin typeface="Microsoft Sans Serif"/>
                <a:cs typeface="Microsoft Sans Serif"/>
              </a:rPr>
              <a:t>outcomes</a:t>
            </a:r>
            <a:r>
              <a:rPr sz="1800" spc="30" dirty="0">
                <a:solidFill>
                  <a:srgbClr val="292929"/>
                </a:solidFill>
                <a:latin typeface="Microsoft Sans Serif"/>
                <a:cs typeface="Microsoft Sans Serif"/>
              </a:rPr>
              <a:t> </a:t>
            </a:r>
            <a:r>
              <a:rPr sz="1800" spc="-90" dirty="0">
                <a:solidFill>
                  <a:srgbClr val="292929"/>
                </a:solidFill>
                <a:latin typeface="Microsoft Sans Serif"/>
                <a:cs typeface="Microsoft Sans Serif"/>
              </a:rPr>
              <a:t>(such</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as</a:t>
            </a:r>
            <a:r>
              <a:rPr sz="1800" spc="55" dirty="0">
                <a:solidFill>
                  <a:srgbClr val="292929"/>
                </a:solidFill>
                <a:latin typeface="Microsoft Sans Serif"/>
                <a:cs typeface="Microsoft Sans Serif"/>
              </a:rPr>
              <a:t> </a:t>
            </a:r>
            <a:r>
              <a:rPr sz="1800" spc="-50" dirty="0">
                <a:solidFill>
                  <a:srgbClr val="292929"/>
                </a:solidFill>
                <a:latin typeface="Microsoft Sans Serif"/>
                <a:cs typeface="Microsoft Sans Serif"/>
              </a:rPr>
              <a:t>Failure</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(drone</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ship)</a:t>
            </a:r>
            <a:r>
              <a:rPr sz="1800" spc="30" dirty="0">
                <a:solidFill>
                  <a:srgbClr val="292929"/>
                </a:solidFill>
                <a:latin typeface="Microsoft Sans Serif"/>
                <a:cs typeface="Microsoft Sans Serif"/>
              </a:rPr>
              <a:t> </a:t>
            </a:r>
            <a:r>
              <a:rPr sz="1800" spc="5" dirty="0">
                <a:solidFill>
                  <a:srgbClr val="292929"/>
                </a:solidFill>
                <a:latin typeface="Microsoft Sans Serif"/>
                <a:cs typeface="Microsoft Sans Serif"/>
              </a:rPr>
              <a:t>or</a:t>
            </a:r>
            <a:r>
              <a:rPr sz="1800" spc="60" dirty="0">
                <a:solidFill>
                  <a:srgbClr val="292929"/>
                </a:solidFill>
                <a:latin typeface="Microsoft Sans Serif"/>
                <a:cs typeface="Microsoft Sans Serif"/>
              </a:rPr>
              <a:t> </a:t>
            </a:r>
            <a:r>
              <a:rPr sz="1800" spc="-125" dirty="0">
                <a:solidFill>
                  <a:srgbClr val="292929"/>
                </a:solidFill>
                <a:latin typeface="Microsoft Sans Serif"/>
                <a:cs typeface="Microsoft Sans Serif"/>
              </a:rPr>
              <a:t>Success</a:t>
            </a:r>
            <a:r>
              <a:rPr sz="1800" spc="55" dirty="0">
                <a:solidFill>
                  <a:srgbClr val="292929"/>
                </a:solidFill>
                <a:latin typeface="Microsoft Sans Serif"/>
                <a:cs typeface="Microsoft Sans Serif"/>
              </a:rPr>
              <a:t> </a:t>
            </a:r>
            <a:r>
              <a:rPr sz="1800" spc="-25" dirty="0">
                <a:solidFill>
                  <a:srgbClr val="292929"/>
                </a:solidFill>
                <a:latin typeface="Microsoft Sans Serif"/>
                <a:cs typeface="Microsoft Sans Serif"/>
              </a:rPr>
              <a:t>(ground</a:t>
            </a:r>
            <a:endParaRPr sz="1800">
              <a:latin typeface="Microsoft Sans Serif"/>
              <a:cs typeface="Microsoft Sans Serif"/>
            </a:endParaRPr>
          </a:p>
          <a:p>
            <a:pPr marL="698500">
              <a:lnSpc>
                <a:spcPts val="2035"/>
              </a:lnSpc>
            </a:pPr>
            <a:r>
              <a:rPr sz="1800" spc="-65" dirty="0">
                <a:solidFill>
                  <a:srgbClr val="292929"/>
                </a:solidFill>
                <a:latin typeface="Microsoft Sans Serif"/>
                <a:cs typeface="Microsoft Sans Serif"/>
              </a:rPr>
              <a:t>pad))</a:t>
            </a:r>
            <a:r>
              <a:rPr sz="1800" spc="55" dirty="0">
                <a:solidFill>
                  <a:srgbClr val="292929"/>
                </a:solidFill>
                <a:latin typeface="Microsoft Sans Serif"/>
                <a:cs typeface="Microsoft Sans Serif"/>
              </a:rPr>
              <a:t> </a:t>
            </a:r>
            <a:r>
              <a:rPr sz="1800" spc="-45" dirty="0">
                <a:solidFill>
                  <a:srgbClr val="292929"/>
                </a:solidFill>
                <a:latin typeface="Microsoft Sans Serif"/>
                <a:cs typeface="Microsoft Sans Serif"/>
              </a:rPr>
              <a:t>between</a:t>
            </a:r>
            <a:r>
              <a:rPr sz="1800" spc="7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date</a:t>
            </a:r>
            <a:r>
              <a:rPr sz="1800" spc="55" dirty="0">
                <a:solidFill>
                  <a:srgbClr val="292929"/>
                </a:solidFill>
                <a:latin typeface="Microsoft Sans Serif"/>
                <a:cs typeface="Microsoft Sans Serif"/>
              </a:rPr>
              <a:t> </a:t>
            </a:r>
            <a:r>
              <a:rPr sz="1800" spc="60" dirty="0">
                <a:solidFill>
                  <a:srgbClr val="292929"/>
                </a:solidFill>
                <a:latin typeface="Microsoft Sans Serif"/>
                <a:cs typeface="Microsoft Sans Serif"/>
              </a:rPr>
              <a:t>2010-06-04</a:t>
            </a:r>
            <a:r>
              <a:rPr sz="1800" spc="114"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2017-03-20.</a:t>
            </a:r>
            <a:endParaRPr sz="1800">
              <a:latin typeface="Microsoft Sans Serif"/>
              <a:cs typeface="Microsoft Sans Serif"/>
            </a:endParaRPr>
          </a:p>
          <a:p>
            <a:pPr marL="10275570">
              <a:lnSpc>
                <a:spcPts val="1795"/>
              </a:lnSpc>
            </a:pPr>
            <a:r>
              <a:rPr sz="1600" spc="65" dirty="0">
                <a:solidFill>
                  <a:srgbClr val="1C7CDB"/>
                </a:solidFill>
                <a:latin typeface="Microsoft Sans Serif"/>
                <a:cs typeface="Microsoft Sans Serif"/>
              </a:rPr>
              <a:t>13</a:t>
            </a:r>
            <a:endParaRPr sz="1600">
              <a:latin typeface="Microsoft Sans Serif"/>
              <a:cs typeface="Microsoft Sans Serif"/>
            </a:endParaRPr>
          </a:p>
        </p:txBody>
      </p:sp>
      <p:sp>
        <p:nvSpPr>
          <p:cNvPr id="4" name="object 4"/>
          <p:cNvSpPr txBox="1"/>
          <p:nvPr/>
        </p:nvSpPr>
        <p:spPr>
          <a:xfrm>
            <a:off x="848994" y="6310327"/>
            <a:ext cx="88265" cy="224154"/>
          </a:xfrm>
          <a:prstGeom prst="rect">
            <a:avLst/>
          </a:prstGeom>
        </p:spPr>
        <p:txBody>
          <a:bodyPr vert="horz" wrap="square" lIns="0" tIns="0" rIns="0" bIns="0" rtlCol="0">
            <a:spAutoFit/>
          </a:bodyPr>
          <a:lstStyle/>
          <a:p>
            <a:pPr marL="12700">
              <a:lnSpc>
                <a:spcPts val="1645"/>
              </a:lnSpc>
            </a:pPr>
            <a:r>
              <a:rPr sz="1400" dirty="0">
                <a:solidFill>
                  <a:srgbClr val="292929"/>
                </a:solidFill>
                <a:latin typeface="Arial"/>
                <a:cs typeface="Arial"/>
              </a:rPr>
              <a:t>•</a:t>
            </a:r>
            <a:endParaRPr sz="1400">
              <a:latin typeface="Arial"/>
              <a:cs typeface="Arial"/>
            </a:endParaRPr>
          </a:p>
        </p:txBody>
      </p:sp>
      <p:sp>
        <p:nvSpPr>
          <p:cNvPr id="5" name="object 5"/>
          <p:cNvSpPr txBox="1"/>
          <p:nvPr/>
        </p:nvSpPr>
        <p:spPr>
          <a:xfrm>
            <a:off x="1077594" y="6313539"/>
            <a:ext cx="7198995" cy="410369"/>
          </a:xfrm>
          <a:prstGeom prst="rect">
            <a:avLst/>
          </a:prstGeom>
        </p:spPr>
        <p:txBody>
          <a:bodyPr vert="horz" wrap="square" lIns="0" tIns="0" rIns="0" bIns="0" rtlCol="0">
            <a:spAutoFit/>
          </a:bodyPr>
          <a:lstStyle/>
          <a:p>
            <a:pPr marL="12700">
              <a:lnSpc>
                <a:spcPts val="1620"/>
              </a:lnSpc>
            </a:pPr>
            <a:r>
              <a:rPr sz="1400" spc="-65" dirty="0">
                <a:solidFill>
                  <a:srgbClr val="292929"/>
                </a:solidFill>
                <a:latin typeface="Microsoft Sans Serif"/>
                <a:cs typeface="Microsoft Sans Serif"/>
              </a:rPr>
              <a:t>Source</a:t>
            </a:r>
            <a:r>
              <a:rPr sz="1400" spc="13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140" dirty="0">
                <a:solidFill>
                  <a:srgbClr val="292929"/>
                </a:solidFill>
                <a:latin typeface="Microsoft Sans Serif"/>
                <a:cs typeface="Microsoft Sans Serif"/>
              </a:rPr>
              <a:t> </a:t>
            </a:r>
            <a:r>
              <a:rPr lang="en-US" sz="1400" u="sng" spc="-20" dirty="0">
                <a:solidFill>
                  <a:srgbClr val="0462C1"/>
                </a:solidFill>
                <a:uFill>
                  <a:solidFill>
                    <a:srgbClr val="0462C1"/>
                  </a:solidFill>
                </a:uFill>
                <a:latin typeface="Microsoft Sans Serif"/>
                <a:cs typeface="Microsoft Sans Serif"/>
                <a:hlinkClick r:id="rId2"/>
              </a:rPr>
              <a:t>https://github.com/rambo12206/Applied-Data-Science-Capstone/blob/main/EDA.ipynb</a:t>
            </a:r>
            <a:endParaRPr sz="1400" dirty="0">
              <a:latin typeface="Microsoft Sans Serif"/>
              <a:cs typeface="Microsoft Sans Serif"/>
            </a:endParaRPr>
          </a:p>
        </p:txBody>
      </p:sp>
      <p:sp>
        <p:nvSpPr>
          <p:cNvPr id="3" name="object 3"/>
          <p:cNvSpPr txBox="1">
            <a:spLocks noGrp="1"/>
          </p:cNvSpPr>
          <p:nvPr>
            <p:ph type="title"/>
          </p:nvPr>
        </p:nvSpPr>
        <p:spPr>
          <a:xfrm>
            <a:off x="848994" y="418782"/>
            <a:ext cx="2835275" cy="589915"/>
          </a:xfrm>
          <a:prstGeom prst="rect">
            <a:avLst/>
          </a:prstGeom>
        </p:spPr>
        <p:txBody>
          <a:bodyPr vert="horz" wrap="square" lIns="0" tIns="12700" rIns="0" bIns="0" rtlCol="0">
            <a:spAutoFit/>
          </a:bodyPr>
          <a:lstStyle/>
          <a:p>
            <a:pPr marL="12700">
              <a:lnSpc>
                <a:spcPct val="100000"/>
              </a:lnSpc>
              <a:spcBef>
                <a:spcPts val="100"/>
              </a:spcBef>
            </a:pPr>
            <a:r>
              <a:rPr spc="-270" dirty="0"/>
              <a:t>EDA</a:t>
            </a:r>
            <a:r>
              <a:rPr spc="95" dirty="0"/>
              <a:t> </a:t>
            </a:r>
            <a:r>
              <a:rPr spc="5" dirty="0"/>
              <a:t>with</a:t>
            </a:r>
            <a:r>
              <a:rPr spc="95" dirty="0"/>
              <a:t> </a:t>
            </a:r>
            <a:r>
              <a:rPr spc="-325" dirty="0"/>
              <a:t>SQL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257" y="1649793"/>
            <a:ext cx="10246360" cy="2693670"/>
          </a:xfrm>
          <a:prstGeom prst="rect">
            <a:avLst/>
          </a:prstGeom>
        </p:spPr>
        <p:txBody>
          <a:bodyPr vert="horz" wrap="square" lIns="0" tIns="180340" rIns="0" bIns="0" rtlCol="0">
            <a:spAutoFit/>
          </a:bodyPr>
          <a:lstStyle/>
          <a:p>
            <a:pPr marL="241300" indent="-228600">
              <a:lnSpc>
                <a:spcPct val="100000"/>
              </a:lnSpc>
              <a:spcBef>
                <a:spcPts val="1420"/>
              </a:spcBef>
              <a:buFont typeface="Arial"/>
              <a:buChar char="•"/>
              <a:tabLst>
                <a:tab pos="241300" algn="l"/>
              </a:tabLst>
            </a:pPr>
            <a:r>
              <a:rPr sz="2600" spc="-90" dirty="0">
                <a:solidFill>
                  <a:srgbClr val="292929"/>
                </a:solidFill>
                <a:latin typeface="Microsoft Sans Serif"/>
                <a:cs typeface="Microsoft Sans Serif"/>
              </a:rPr>
              <a:t>Markers,</a:t>
            </a:r>
            <a:r>
              <a:rPr sz="2600" spc="80" dirty="0">
                <a:solidFill>
                  <a:srgbClr val="292929"/>
                </a:solidFill>
                <a:latin typeface="Microsoft Sans Serif"/>
                <a:cs typeface="Microsoft Sans Serif"/>
              </a:rPr>
              <a:t> </a:t>
            </a:r>
            <a:r>
              <a:rPr sz="2600" spc="-85" dirty="0">
                <a:solidFill>
                  <a:srgbClr val="292929"/>
                </a:solidFill>
                <a:latin typeface="Microsoft Sans Serif"/>
                <a:cs typeface="Microsoft Sans Serif"/>
              </a:rPr>
              <a:t>circles,</a:t>
            </a:r>
            <a:r>
              <a:rPr sz="2600" spc="114" dirty="0">
                <a:solidFill>
                  <a:srgbClr val="292929"/>
                </a:solidFill>
                <a:latin typeface="Microsoft Sans Serif"/>
                <a:cs typeface="Microsoft Sans Serif"/>
              </a:rPr>
              <a:t> </a:t>
            </a:r>
            <a:r>
              <a:rPr sz="2600" spc="-65" dirty="0">
                <a:solidFill>
                  <a:srgbClr val="292929"/>
                </a:solidFill>
                <a:latin typeface="Microsoft Sans Serif"/>
                <a:cs typeface="Microsoft Sans Serif"/>
              </a:rPr>
              <a:t>lines</a:t>
            </a:r>
            <a:r>
              <a:rPr sz="2600" spc="95" dirty="0">
                <a:solidFill>
                  <a:srgbClr val="292929"/>
                </a:solidFill>
                <a:latin typeface="Microsoft Sans Serif"/>
                <a:cs typeface="Microsoft Sans Serif"/>
              </a:rPr>
              <a:t> </a:t>
            </a:r>
            <a:r>
              <a:rPr sz="2600" spc="-80" dirty="0">
                <a:solidFill>
                  <a:srgbClr val="292929"/>
                </a:solidFill>
                <a:latin typeface="Microsoft Sans Serif"/>
                <a:cs typeface="Microsoft Sans Serif"/>
              </a:rPr>
              <a:t>and</a:t>
            </a:r>
            <a:r>
              <a:rPr sz="2600" spc="95" dirty="0">
                <a:solidFill>
                  <a:srgbClr val="292929"/>
                </a:solidFill>
                <a:latin typeface="Microsoft Sans Serif"/>
                <a:cs typeface="Microsoft Sans Serif"/>
              </a:rPr>
              <a:t> </a:t>
            </a:r>
            <a:r>
              <a:rPr sz="2600" spc="-70" dirty="0">
                <a:solidFill>
                  <a:srgbClr val="292929"/>
                </a:solidFill>
                <a:latin typeface="Microsoft Sans Serif"/>
                <a:cs typeface="Microsoft Sans Serif"/>
              </a:rPr>
              <a:t>marker</a:t>
            </a:r>
            <a:r>
              <a:rPr sz="2600" spc="75" dirty="0">
                <a:solidFill>
                  <a:srgbClr val="292929"/>
                </a:solidFill>
                <a:latin typeface="Microsoft Sans Serif"/>
                <a:cs typeface="Microsoft Sans Serif"/>
              </a:rPr>
              <a:t> </a:t>
            </a:r>
            <a:r>
              <a:rPr sz="2600" spc="-70" dirty="0">
                <a:solidFill>
                  <a:srgbClr val="292929"/>
                </a:solidFill>
                <a:latin typeface="Microsoft Sans Serif"/>
                <a:cs typeface="Microsoft Sans Serif"/>
              </a:rPr>
              <a:t>clusters</a:t>
            </a:r>
            <a:r>
              <a:rPr sz="2600" spc="100" dirty="0">
                <a:solidFill>
                  <a:srgbClr val="292929"/>
                </a:solidFill>
                <a:latin typeface="Microsoft Sans Serif"/>
                <a:cs typeface="Microsoft Sans Serif"/>
              </a:rPr>
              <a:t> </a:t>
            </a:r>
            <a:r>
              <a:rPr sz="2600" spc="-85" dirty="0">
                <a:solidFill>
                  <a:srgbClr val="292929"/>
                </a:solidFill>
                <a:latin typeface="Microsoft Sans Serif"/>
                <a:cs typeface="Microsoft Sans Serif"/>
              </a:rPr>
              <a:t>were</a:t>
            </a:r>
            <a:r>
              <a:rPr sz="2600" spc="100" dirty="0">
                <a:solidFill>
                  <a:srgbClr val="292929"/>
                </a:solidFill>
                <a:latin typeface="Microsoft Sans Serif"/>
                <a:cs typeface="Microsoft Sans Serif"/>
              </a:rPr>
              <a:t> </a:t>
            </a:r>
            <a:r>
              <a:rPr sz="2600" spc="-90" dirty="0">
                <a:solidFill>
                  <a:srgbClr val="292929"/>
                </a:solidFill>
                <a:latin typeface="Microsoft Sans Serif"/>
                <a:cs typeface="Microsoft Sans Serif"/>
              </a:rPr>
              <a:t>used</a:t>
            </a:r>
            <a:r>
              <a:rPr sz="2600" spc="95" dirty="0">
                <a:solidFill>
                  <a:srgbClr val="292929"/>
                </a:solidFill>
                <a:latin typeface="Microsoft Sans Serif"/>
                <a:cs typeface="Microsoft Sans Serif"/>
              </a:rPr>
              <a:t> </a:t>
            </a:r>
            <a:r>
              <a:rPr sz="2600" dirty="0">
                <a:solidFill>
                  <a:srgbClr val="292929"/>
                </a:solidFill>
                <a:latin typeface="Microsoft Sans Serif"/>
                <a:cs typeface="Microsoft Sans Serif"/>
              </a:rPr>
              <a:t>with</a:t>
            </a:r>
            <a:r>
              <a:rPr sz="2600" spc="90" dirty="0">
                <a:solidFill>
                  <a:srgbClr val="292929"/>
                </a:solidFill>
                <a:latin typeface="Microsoft Sans Serif"/>
                <a:cs typeface="Microsoft Sans Serif"/>
              </a:rPr>
              <a:t> </a:t>
            </a:r>
            <a:r>
              <a:rPr sz="2600" spc="-65" dirty="0">
                <a:solidFill>
                  <a:srgbClr val="292929"/>
                </a:solidFill>
                <a:latin typeface="Microsoft Sans Serif"/>
                <a:cs typeface="Microsoft Sans Serif"/>
              </a:rPr>
              <a:t>Folium</a:t>
            </a:r>
            <a:r>
              <a:rPr sz="2600" spc="100" dirty="0">
                <a:solidFill>
                  <a:srgbClr val="292929"/>
                </a:solidFill>
                <a:latin typeface="Microsoft Sans Serif"/>
                <a:cs typeface="Microsoft Sans Serif"/>
              </a:rPr>
              <a:t> </a:t>
            </a:r>
            <a:r>
              <a:rPr sz="2600" spc="-114" dirty="0">
                <a:solidFill>
                  <a:srgbClr val="292929"/>
                </a:solidFill>
                <a:latin typeface="Microsoft Sans Serif"/>
                <a:cs typeface="Microsoft Sans Serif"/>
              </a:rPr>
              <a:t>Maps</a:t>
            </a:r>
            <a:endParaRPr sz="2600">
              <a:latin typeface="Microsoft Sans Serif"/>
              <a:cs typeface="Microsoft Sans Serif"/>
            </a:endParaRPr>
          </a:p>
          <a:p>
            <a:pPr marL="697865" lvl="1" indent="-229235">
              <a:lnSpc>
                <a:spcPct val="100000"/>
              </a:lnSpc>
              <a:spcBef>
                <a:spcPts val="960"/>
              </a:spcBef>
              <a:buFont typeface="Arial"/>
              <a:buChar char="•"/>
              <a:tabLst>
                <a:tab pos="697865" algn="l"/>
                <a:tab pos="698500" algn="l"/>
              </a:tabLst>
            </a:pPr>
            <a:r>
              <a:rPr sz="1900" spc="-60" dirty="0">
                <a:solidFill>
                  <a:srgbClr val="292929"/>
                </a:solidFill>
                <a:latin typeface="Microsoft Sans Serif"/>
                <a:cs typeface="Microsoft Sans Serif"/>
              </a:rPr>
              <a:t>Markers</a:t>
            </a:r>
            <a:r>
              <a:rPr sz="1900" spc="30"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95" dirty="0">
                <a:solidFill>
                  <a:srgbClr val="292929"/>
                </a:solidFill>
                <a:latin typeface="Microsoft Sans Serif"/>
                <a:cs typeface="Microsoft Sans Serif"/>
              </a:rPr>
              <a:t> </a:t>
            </a:r>
            <a:r>
              <a:rPr sz="1900" spc="-15" dirty="0">
                <a:solidFill>
                  <a:srgbClr val="292929"/>
                </a:solidFill>
                <a:latin typeface="Microsoft Sans Serif"/>
                <a:cs typeface="Microsoft Sans Serif"/>
              </a:rPr>
              <a:t>points</a:t>
            </a:r>
            <a:r>
              <a:rPr sz="1900" spc="95"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55" dirty="0">
                <a:solidFill>
                  <a:srgbClr val="292929"/>
                </a:solidFill>
                <a:latin typeface="Microsoft Sans Serif"/>
                <a:cs typeface="Microsoft Sans Serif"/>
              </a:rPr>
              <a:t> </a:t>
            </a:r>
            <a:r>
              <a:rPr sz="1900" spc="-65" dirty="0">
                <a:solidFill>
                  <a:srgbClr val="292929"/>
                </a:solidFill>
                <a:latin typeface="Microsoft Sans Serif"/>
                <a:cs typeface="Microsoft Sans Serif"/>
              </a:rPr>
              <a:t>launch</a:t>
            </a:r>
            <a:r>
              <a:rPr sz="1900" spc="90" dirty="0">
                <a:solidFill>
                  <a:srgbClr val="292929"/>
                </a:solidFill>
                <a:latin typeface="Microsoft Sans Serif"/>
                <a:cs typeface="Microsoft Sans Serif"/>
              </a:rPr>
              <a:t> </a:t>
            </a:r>
            <a:r>
              <a:rPr sz="1900" spc="-55" dirty="0">
                <a:solidFill>
                  <a:srgbClr val="292929"/>
                </a:solidFill>
                <a:latin typeface="Microsoft Sans Serif"/>
                <a:cs typeface="Microsoft Sans Serif"/>
              </a:rPr>
              <a:t>sites;</a:t>
            </a:r>
            <a:endParaRPr sz="1900">
              <a:latin typeface="Microsoft Sans Serif"/>
              <a:cs typeface="Microsoft Sans Serif"/>
            </a:endParaRPr>
          </a:p>
          <a:p>
            <a:pPr marL="697865" lvl="1" indent="-229235">
              <a:lnSpc>
                <a:spcPts val="2060"/>
              </a:lnSpc>
              <a:spcBef>
                <a:spcPts val="940"/>
              </a:spcBef>
              <a:buFont typeface="Arial"/>
              <a:buChar char="•"/>
              <a:tabLst>
                <a:tab pos="697865" algn="l"/>
                <a:tab pos="698500" algn="l"/>
              </a:tabLst>
            </a:pPr>
            <a:r>
              <a:rPr sz="1900" spc="-80" dirty="0">
                <a:solidFill>
                  <a:srgbClr val="292929"/>
                </a:solidFill>
                <a:latin typeface="Microsoft Sans Serif"/>
                <a:cs typeface="Microsoft Sans Serif"/>
              </a:rPr>
              <a:t>Circles</a:t>
            </a:r>
            <a:r>
              <a:rPr sz="1900" spc="65"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105" dirty="0">
                <a:solidFill>
                  <a:srgbClr val="292929"/>
                </a:solidFill>
                <a:latin typeface="Microsoft Sans Serif"/>
                <a:cs typeface="Microsoft Sans Serif"/>
              </a:rPr>
              <a:t> </a:t>
            </a:r>
            <a:r>
              <a:rPr sz="1900" spc="-10" dirty="0">
                <a:solidFill>
                  <a:srgbClr val="292929"/>
                </a:solidFill>
                <a:latin typeface="Microsoft Sans Serif"/>
                <a:cs typeface="Microsoft Sans Serif"/>
              </a:rPr>
              <a:t>highlighted</a:t>
            </a:r>
            <a:r>
              <a:rPr sz="1900" spc="130" dirty="0">
                <a:solidFill>
                  <a:srgbClr val="292929"/>
                </a:solidFill>
                <a:latin typeface="Microsoft Sans Serif"/>
                <a:cs typeface="Microsoft Sans Serif"/>
              </a:rPr>
              <a:t> </a:t>
            </a:r>
            <a:r>
              <a:rPr sz="1900" spc="-90" dirty="0">
                <a:solidFill>
                  <a:srgbClr val="292929"/>
                </a:solidFill>
                <a:latin typeface="Microsoft Sans Serif"/>
                <a:cs typeface="Microsoft Sans Serif"/>
              </a:rPr>
              <a:t>areas</a:t>
            </a:r>
            <a:r>
              <a:rPr sz="1900" spc="45" dirty="0">
                <a:solidFill>
                  <a:srgbClr val="292929"/>
                </a:solidFill>
                <a:latin typeface="Microsoft Sans Serif"/>
                <a:cs typeface="Microsoft Sans Serif"/>
              </a:rPr>
              <a:t> </a:t>
            </a:r>
            <a:r>
              <a:rPr sz="1900" spc="-40" dirty="0">
                <a:solidFill>
                  <a:srgbClr val="292929"/>
                </a:solidFill>
                <a:latin typeface="Microsoft Sans Serif"/>
                <a:cs typeface="Microsoft Sans Serif"/>
              </a:rPr>
              <a:t>around</a:t>
            </a:r>
            <a:r>
              <a:rPr sz="1900" spc="105" dirty="0">
                <a:solidFill>
                  <a:srgbClr val="292929"/>
                </a:solidFill>
                <a:latin typeface="Microsoft Sans Serif"/>
                <a:cs typeface="Microsoft Sans Serif"/>
              </a:rPr>
              <a:t> </a:t>
            </a:r>
            <a:r>
              <a:rPr sz="1900" spc="-50" dirty="0">
                <a:solidFill>
                  <a:srgbClr val="292929"/>
                </a:solidFill>
                <a:latin typeface="Microsoft Sans Serif"/>
                <a:cs typeface="Microsoft Sans Serif"/>
              </a:rPr>
              <a:t>specific</a:t>
            </a:r>
            <a:r>
              <a:rPr sz="1900" spc="85" dirty="0">
                <a:solidFill>
                  <a:srgbClr val="292929"/>
                </a:solidFill>
                <a:latin typeface="Microsoft Sans Serif"/>
                <a:cs typeface="Microsoft Sans Serif"/>
              </a:rPr>
              <a:t> </a:t>
            </a:r>
            <a:r>
              <a:rPr sz="1900" spc="-45" dirty="0">
                <a:solidFill>
                  <a:srgbClr val="292929"/>
                </a:solidFill>
                <a:latin typeface="Microsoft Sans Serif"/>
                <a:cs typeface="Microsoft Sans Serif"/>
              </a:rPr>
              <a:t>coordinates,</a:t>
            </a:r>
            <a:r>
              <a:rPr sz="1900" spc="80"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80" dirty="0">
                <a:solidFill>
                  <a:srgbClr val="292929"/>
                </a:solidFill>
                <a:latin typeface="Microsoft Sans Serif"/>
                <a:cs typeface="Microsoft Sans Serif"/>
              </a:rPr>
              <a:t> </a:t>
            </a:r>
            <a:r>
              <a:rPr sz="1900" spc="-145" dirty="0">
                <a:solidFill>
                  <a:srgbClr val="292929"/>
                </a:solidFill>
                <a:latin typeface="Microsoft Sans Serif"/>
                <a:cs typeface="Microsoft Sans Serif"/>
              </a:rPr>
              <a:t>NASA</a:t>
            </a:r>
            <a:r>
              <a:rPr sz="1900" spc="90" dirty="0">
                <a:solidFill>
                  <a:srgbClr val="292929"/>
                </a:solidFill>
                <a:latin typeface="Microsoft Sans Serif"/>
                <a:cs typeface="Microsoft Sans Serif"/>
              </a:rPr>
              <a:t> </a:t>
            </a:r>
            <a:r>
              <a:rPr sz="1900" spc="-90" dirty="0">
                <a:solidFill>
                  <a:srgbClr val="292929"/>
                </a:solidFill>
                <a:latin typeface="Microsoft Sans Serif"/>
                <a:cs typeface="Microsoft Sans Serif"/>
              </a:rPr>
              <a:t>Johnson</a:t>
            </a:r>
            <a:r>
              <a:rPr sz="1900" spc="125" dirty="0">
                <a:solidFill>
                  <a:srgbClr val="292929"/>
                </a:solidFill>
                <a:latin typeface="Microsoft Sans Serif"/>
                <a:cs typeface="Microsoft Sans Serif"/>
              </a:rPr>
              <a:t> </a:t>
            </a:r>
            <a:r>
              <a:rPr sz="1900" spc="-125" dirty="0">
                <a:solidFill>
                  <a:srgbClr val="292929"/>
                </a:solidFill>
                <a:latin typeface="Microsoft Sans Serif"/>
                <a:cs typeface="Microsoft Sans Serif"/>
              </a:rPr>
              <a:t>Space</a:t>
            </a:r>
            <a:endParaRPr sz="1900">
              <a:latin typeface="Microsoft Sans Serif"/>
              <a:cs typeface="Microsoft Sans Serif"/>
            </a:endParaRPr>
          </a:p>
          <a:p>
            <a:pPr marL="697865">
              <a:lnSpc>
                <a:spcPts val="2060"/>
              </a:lnSpc>
            </a:pPr>
            <a:r>
              <a:rPr sz="1900" spc="-75" dirty="0">
                <a:solidFill>
                  <a:srgbClr val="292929"/>
                </a:solidFill>
                <a:latin typeface="Microsoft Sans Serif"/>
                <a:cs typeface="Microsoft Sans Serif"/>
              </a:rPr>
              <a:t>Center;</a:t>
            </a:r>
            <a:endParaRPr sz="1900">
              <a:latin typeface="Microsoft Sans Serif"/>
              <a:cs typeface="Microsoft Sans Serif"/>
            </a:endParaRPr>
          </a:p>
          <a:p>
            <a:pPr marL="697865" lvl="1" indent="-229235">
              <a:lnSpc>
                <a:spcPts val="2050"/>
              </a:lnSpc>
              <a:spcBef>
                <a:spcPts val="940"/>
              </a:spcBef>
              <a:buFont typeface="Arial"/>
              <a:buChar char="•"/>
              <a:tabLst>
                <a:tab pos="697865" algn="l"/>
                <a:tab pos="698500" algn="l"/>
              </a:tabLst>
            </a:pPr>
            <a:r>
              <a:rPr sz="1900" spc="-50" dirty="0">
                <a:solidFill>
                  <a:srgbClr val="292929"/>
                </a:solidFill>
                <a:latin typeface="Microsoft Sans Serif"/>
                <a:cs typeface="Microsoft Sans Serif"/>
              </a:rPr>
              <a:t>Marker</a:t>
            </a:r>
            <a:r>
              <a:rPr sz="1900" spc="40" dirty="0">
                <a:solidFill>
                  <a:srgbClr val="292929"/>
                </a:solidFill>
                <a:latin typeface="Microsoft Sans Serif"/>
                <a:cs typeface="Microsoft Sans Serif"/>
              </a:rPr>
              <a:t> </a:t>
            </a:r>
            <a:r>
              <a:rPr sz="1900" spc="-50" dirty="0">
                <a:solidFill>
                  <a:srgbClr val="292929"/>
                </a:solidFill>
                <a:latin typeface="Microsoft Sans Serif"/>
                <a:cs typeface="Microsoft Sans Serif"/>
              </a:rPr>
              <a:t>clusters</a:t>
            </a:r>
            <a:r>
              <a:rPr sz="1900" spc="65" dirty="0">
                <a:solidFill>
                  <a:srgbClr val="292929"/>
                </a:solidFill>
                <a:latin typeface="Microsoft Sans Serif"/>
                <a:cs typeface="Microsoft Sans Serif"/>
              </a:rPr>
              <a:t> </a:t>
            </a:r>
            <a:r>
              <a:rPr sz="1900" spc="-45" dirty="0">
                <a:solidFill>
                  <a:srgbClr val="292929"/>
                </a:solidFill>
                <a:latin typeface="Microsoft Sans Serif"/>
                <a:cs typeface="Microsoft Sans Serif"/>
              </a:rPr>
              <a:t>indicates</a:t>
            </a:r>
            <a:r>
              <a:rPr sz="1900" spc="85" dirty="0">
                <a:solidFill>
                  <a:srgbClr val="292929"/>
                </a:solidFill>
                <a:latin typeface="Microsoft Sans Serif"/>
                <a:cs typeface="Microsoft Sans Serif"/>
              </a:rPr>
              <a:t> </a:t>
            </a:r>
            <a:r>
              <a:rPr sz="1900" spc="-30" dirty="0">
                <a:solidFill>
                  <a:srgbClr val="292929"/>
                </a:solidFill>
                <a:latin typeface="Microsoft Sans Serif"/>
                <a:cs typeface="Microsoft Sans Serif"/>
              </a:rPr>
              <a:t>groups</a:t>
            </a:r>
            <a:r>
              <a:rPr sz="1900" spc="120" dirty="0">
                <a:solidFill>
                  <a:srgbClr val="292929"/>
                </a:solidFill>
                <a:latin typeface="Microsoft Sans Serif"/>
                <a:cs typeface="Microsoft Sans Serif"/>
              </a:rPr>
              <a:t> </a:t>
            </a:r>
            <a:r>
              <a:rPr sz="1900" spc="-10" dirty="0">
                <a:solidFill>
                  <a:srgbClr val="292929"/>
                </a:solidFill>
                <a:latin typeface="Microsoft Sans Serif"/>
                <a:cs typeface="Microsoft Sans Serif"/>
              </a:rPr>
              <a:t>of</a:t>
            </a:r>
            <a:r>
              <a:rPr sz="1900" spc="85" dirty="0">
                <a:solidFill>
                  <a:srgbClr val="292929"/>
                </a:solidFill>
                <a:latin typeface="Microsoft Sans Serif"/>
                <a:cs typeface="Microsoft Sans Serif"/>
              </a:rPr>
              <a:t> </a:t>
            </a:r>
            <a:r>
              <a:rPr sz="1900" spc="-60" dirty="0">
                <a:solidFill>
                  <a:srgbClr val="292929"/>
                </a:solidFill>
                <a:latin typeface="Microsoft Sans Serif"/>
                <a:cs typeface="Microsoft Sans Serif"/>
              </a:rPr>
              <a:t>events</a:t>
            </a:r>
            <a:r>
              <a:rPr sz="1900" spc="45" dirty="0">
                <a:solidFill>
                  <a:srgbClr val="292929"/>
                </a:solidFill>
                <a:latin typeface="Microsoft Sans Serif"/>
                <a:cs typeface="Microsoft Sans Serif"/>
              </a:rPr>
              <a:t> </a:t>
            </a:r>
            <a:r>
              <a:rPr sz="1900" spc="-15" dirty="0">
                <a:solidFill>
                  <a:srgbClr val="292929"/>
                </a:solidFill>
                <a:latin typeface="Microsoft Sans Serif"/>
                <a:cs typeface="Microsoft Sans Serif"/>
              </a:rPr>
              <a:t>in</a:t>
            </a:r>
            <a:r>
              <a:rPr sz="1900" spc="95" dirty="0">
                <a:solidFill>
                  <a:srgbClr val="292929"/>
                </a:solidFill>
                <a:latin typeface="Microsoft Sans Serif"/>
                <a:cs typeface="Microsoft Sans Serif"/>
              </a:rPr>
              <a:t> </a:t>
            </a:r>
            <a:r>
              <a:rPr sz="1900" spc="-100" dirty="0">
                <a:solidFill>
                  <a:srgbClr val="292929"/>
                </a:solidFill>
                <a:latin typeface="Microsoft Sans Serif"/>
                <a:cs typeface="Microsoft Sans Serif"/>
              </a:rPr>
              <a:t>each</a:t>
            </a:r>
            <a:r>
              <a:rPr sz="1900" spc="65" dirty="0">
                <a:solidFill>
                  <a:srgbClr val="292929"/>
                </a:solidFill>
                <a:latin typeface="Microsoft Sans Serif"/>
                <a:cs typeface="Microsoft Sans Serif"/>
              </a:rPr>
              <a:t> </a:t>
            </a:r>
            <a:r>
              <a:rPr sz="1900" spc="-40" dirty="0">
                <a:solidFill>
                  <a:srgbClr val="292929"/>
                </a:solidFill>
                <a:latin typeface="Microsoft Sans Serif"/>
                <a:cs typeface="Microsoft Sans Serif"/>
              </a:rPr>
              <a:t>coordinate,</a:t>
            </a:r>
            <a:r>
              <a:rPr sz="1900" spc="85" dirty="0">
                <a:solidFill>
                  <a:srgbClr val="292929"/>
                </a:solidFill>
                <a:latin typeface="Microsoft Sans Serif"/>
                <a:cs typeface="Microsoft Sans Serif"/>
              </a:rPr>
              <a:t> </a:t>
            </a:r>
            <a:r>
              <a:rPr sz="1900" spc="-20" dirty="0">
                <a:solidFill>
                  <a:srgbClr val="292929"/>
                </a:solidFill>
                <a:latin typeface="Microsoft Sans Serif"/>
                <a:cs typeface="Microsoft Sans Serif"/>
              </a:rPr>
              <a:t>like</a:t>
            </a:r>
            <a:r>
              <a:rPr sz="1900" spc="65" dirty="0">
                <a:solidFill>
                  <a:srgbClr val="292929"/>
                </a:solidFill>
                <a:latin typeface="Microsoft Sans Serif"/>
                <a:cs typeface="Microsoft Sans Serif"/>
              </a:rPr>
              <a:t> </a:t>
            </a:r>
            <a:r>
              <a:rPr sz="1900" spc="-80" dirty="0">
                <a:solidFill>
                  <a:srgbClr val="292929"/>
                </a:solidFill>
                <a:latin typeface="Microsoft Sans Serif"/>
                <a:cs typeface="Microsoft Sans Serif"/>
              </a:rPr>
              <a:t>launches</a:t>
            </a:r>
            <a:r>
              <a:rPr sz="1900" spc="105" dirty="0">
                <a:solidFill>
                  <a:srgbClr val="292929"/>
                </a:solidFill>
                <a:latin typeface="Microsoft Sans Serif"/>
                <a:cs typeface="Microsoft Sans Serif"/>
              </a:rPr>
              <a:t> </a:t>
            </a:r>
            <a:r>
              <a:rPr sz="1900" spc="-15" dirty="0">
                <a:solidFill>
                  <a:srgbClr val="292929"/>
                </a:solidFill>
                <a:latin typeface="Microsoft Sans Serif"/>
                <a:cs typeface="Microsoft Sans Serif"/>
              </a:rPr>
              <a:t>in</a:t>
            </a:r>
            <a:r>
              <a:rPr sz="1900" spc="90" dirty="0">
                <a:solidFill>
                  <a:srgbClr val="292929"/>
                </a:solidFill>
                <a:latin typeface="Microsoft Sans Serif"/>
                <a:cs typeface="Microsoft Sans Serif"/>
              </a:rPr>
              <a:t> </a:t>
            </a:r>
            <a:r>
              <a:rPr sz="1900" spc="-130" dirty="0">
                <a:solidFill>
                  <a:srgbClr val="292929"/>
                </a:solidFill>
                <a:latin typeface="Microsoft Sans Serif"/>
                <a:cs typeface="Microsoft Sans Serif"/>
              </a:rPr>
              <a:t>a</a:t>
            </a:r>
            <a:r>
              <a:rPr sz="1900" spc="70" dirty="0">
                <a:solidFill>
                  <a:srgbClr val="292929"/>
                </a:solidFill>
                <a:latin typeface="Microsoft Sans Serif"/>
                <a:cs typeface="Microsoft Sans Serif"/>
              </a:rPr>
              <a:t> </a:t>
            </a:r>
            <a:r>
              <a:rPr sz="1900" spc="-65" dirty="0">
                <a:solidFill>
                  <a:srgbClr val="292929"/>
                </a:solidFill>
                <a:latin typeface="Microsoft Sans Serif"/>
                <a:cs typeface="Microsoft Sans Serif"/>
              </a:rPr>
              <a:t>launch</a:t>
            </a:r>
            <a:r>
              <a:rPr sz="1900" spc="105" dirty="0">
                <a:solidFill>
                  <a:srgbClr val="292929"/>
                </a:solidFill>
                <a:latin typeface="Microsoft Sans Serif"/>
                <a:cs typeface="Microsoft Sans Serif"/>
              </a:rPr>
              <a:t> </a:t>
            </a:r>
            <a:r>
              <a:rPr sz="1900" spc="-40" dirty="0">
                <a:solidFill>
                  <a:srgbClr val="292929"/>
                </a:solidFill>
                <a:latin typeface="Microsoft Sans Serif"/>
                <a:cs typeface="Microsoft Sans Serif"/>
              </a:rPr>
              <a:t>site;</a:t>
            </a:r>
            <a:endParaRPr sz="1900">
              <a:latin typeface="Microsoft Sans Serif"/>
              <a:cs typeface="Microsoft Sans Serif"/>
            </a:endParaRPr>
          </a:p>
          <a:p>
            <a:pPr marL="697865">
              <a:lnSpc>
                <a:spcPts val="2050"/>
              </a:lnSpc>
            </a:pPr>
            <a:r>
              <a:rPr sz="1900" spc="-55" dirty="0">
                <a:solidFill>
                  <a:srgbClr val="292929"/>
                </a:solidFill>
                <a:latin typeface="Microsoft Sans Serif"/>
                <a:cs typeface="Microsoft Sans Serif"/>
              </a:rPr>
              <a:t>and</a:t>
            </a:r>
            <a:endParaRPr sz="1900">
              <a:latin typeface="Microsoft Sans Serif"/>
              <a:cs typeface="Microsoft Sans Serif"/>
            </a:endParaRPr>
          </a:p>
          <a:p>
            <a:pPr marL="697865" lvl="1" indent="-229235">
              <a:lnSpc>
                <a:spcPct val="100000"/>
              </a:lnSpc>
              <a:spcBef>
                <a:spcPts val="945"/>
              </a:spcBef>
              <a:buFont typeface="Arial"/>
              <a:buChar char="•"/>
              <a:tabLst>
                <a:tab pos="697865" algn="l"/>
                <a:tab pos="698500" algn="l"/>
              </a:tabLst>
            </a:pPr>
            <a:r>
              <a:rPr sz="1900" spc="-75" dirty="0">
                <a:solidFill>
                  <a:srgbClr val="292929"/>
                </a:solidFill>
                <a:latin typeface="Microsoft Sans Serif"/>
                <a:cs typeface="Microsoft Sans Serif"/>
              </a:rPr>
              <a:t>Lines</a:t>
            </a:r>
            <a:r>
              <a:rPr sz="1900" spc="80" dirty="0">
                <a:solidFill>
                  <a:srgbClr val="292929"/>
                </a:solidFill>
                <a:latin typeface="Microsoft Sans Serif"/>
                <a:cs typeface="Microsoft Sans Serif"/>
              </a:rPr>
              <a:t> </a:t>
            </a:r>
            <a:r>
              <a:rPr sz="1900" spc="-70" dirty="0">
                <a:solidFill>
                  <a:srgbClr val="292929"/>
                </a:solidFill>
                <a:latin typeface="Microsoft Sans Serif"/>
                <a:cs typeface="Microsoft Sans Serif"/>
              </a:rPr>
              <a:t>are</a:t>
            </a:r>
            <a:r>
              <a:rPr sz="1900" spc="65" dirty="0">
                <a:solidFill>
                  <a:srgbClr val="292929"/>
                </a:solidFill>
                <a:latin typeface="Microsoft Sans Serif"/>
                <a:cs typeface="Microsoft Sans Serif"/>
              </a:rPr>
              <a:t> </a:t>
            </a:r>
            <a:r>
              <a:rPr sz="1900" spc="-65" dirty="0">
                <a:solidFill>
                  <a:srgbClr val="292929"/>
                </a:solidFill>
                <a:latin typeface="Microsoft Sans Serif"/>
                <a:cs typeface="Microsoft Sans Serif"/>
              </a:rPr>
              <a:t>used</a:t>
            </a:r>
            <a:r>
              <a:rPr sz="1900" spc="60" dirty="0">
                <a:solidFill>
                  <a:srgbClr val="292929"/>
                </a:solidFill>
                <a:latin typeface="Microsoft Sans Serif"/>
                <a:cs typeface="Microsoft Sans Serif"/>
              </a:rPr>
              <a:t> </a:t>
            </a:r>
            <a:r>
              <a:rPr sz="1900" spc="35" dirty="0">
                <a:solidFill>
                  <a:srgbClr val="292929"/>
                </a:solidFill>
                <a:latin typeface="Microsoft Sans Serif"/>
                <a:cs typeface="Microsoft Sans Serif"/>
              </a:rPr>
              <a:t>to</a:t>
            </a:r>
            <a:r>
              <a:rPr sz="1900" spc="65" dirty="0">
                <a:solidFill>
                  <a:srgbClr val="292929"/>
                </a:solidFill>
                <a:latin typeface="Microsoft Sans Serif"/>
                <a:cs typeface="Microsoft Sans Serif"/>
              </a:rPr>
              <a:t> </a:t>
            </a:r>
            <a:r>
              <a:rPr sz="1900" spc="-35" dirty="0">
                <a:solidFill>
                  <a:srgbClr val="292929"/>
                </a:solidFill>
                <a:latin typeface="Microsoft Sans Serif"/>
                <a:cs typeface="Microsoft Sans Serif"/>
              </a:rPr>
              <a:t>indicate</a:t>
            </a:r>
            <a:r>
              <a:rPr sz="1900" spc="80" dirty="0">
                <a:solidFill>
                  <a:srgbClr val="292929"/>
                </a:solidFill>
                <a:latin typeface="Microsoft Sans Serif"/>
                <a:cs typeface="Microsoft Sans Serif"/>
              </a:rPr>
              <a:t> </a:t>
            </a:r>
            <a:r>
              <a:rPr sz="1900" spc="-60" dirty="0">
                <a:solidFill>
                  <a:srgbClr val="292929"/>
                </a:solidFill>
                <a:latin typeface="Microsoft Sans Serif"/>
                <a:cs typeface="Microsoft Sans Serif"/>
              </a:rPr>
              <a:t>distances</a:t>
            </a:r>
            <a:r>
              <a:rPr sz="1900" spc="80" dirty="0">
                <a:solidFill>
                  <a:srgbClr val="292929"/>
                </a:solidFill>
                <a:latin typeface="Microsoft Sans Serif"/>
                <a:cs typeface="Microsoft Sans Serif"/>
              </a:rPr>
              <a:t> </a:t>
            </a:r>
            <a:r>
              <a:rPr sz="1900" spc="-50" dirty="0">
                <a:solidFill>
                  <a:srgbClr val="292929"/>
                </a:solidFill>
                <a:latin typeface="Microsoft Sans Serif"/>
                <a:cs typeface="Microsoft Sans Serif"/>
              </a:rPr>
              <a:t>between</a:t>
            </a:r>
            <a:r>
              <a:rPr sz="1900" spc="60" dirty="0">
                <a:solidFill>
                  <a:srgbClr val="292929"/>
                </a:solidFill>
                <a:latin typeface="Microsoft Sans Serif"/>
                <a:cs typeface="Microsoft Sans Serif"/>
              </a:rPr>
              <a:t> </a:t>
            </a:r>
            <a:r>
              <a:rPr sz="1900" spc="5" dirty="0">
                <a:solidFill>
                  <a:srgbClr val="292929"/>
                </a:solidFill>
                <a:latin typeface="Microsoft Sans Serif"/>
                <a:cs typeface="Microsoft Sans Serif"/>
              </a:rPr>
              <a:t>two</a:t>
            </a:r>
            <a:r>
              <a:rPr sz="1900" spc="65" dirty="0">
                <a:solidFill>
                  <a:srgbClr val="292929"/>
                </a:solidFill>
                <a:latin typeface="Microsoft Sans Serif"/>
                <a:cs typeface="Microsoft Sans Serif"/>
              </a:rPr>
              <a:t> </a:t>
            </a:r>
            <a:r>
              <a:rPr sz="1900" spc="-45" dirty="0">
                <a:solidFill>
                  <a:srgbClr val="292929"/>
                </a:solidFill>
                <a:latin typeface="Microsoft Sans Serif"/>
                <a:cs typeface="Microsoft Sans Serif"/>
              </a:rPr>
              <a:t>coordinates.</a:t>
            </a:r>
            <a:endParaRPr sz="1900">
              <a:latin typeface="Microsoft Sans Serif"/>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14</a:t>
            </a:fld>
            <a:endParaRPr spc="75" dirty="0"/>
          </a:p>
        </p:txBody>
      </p:sp>
      <p:sp>
        <p:nvSpPr>
          <p:cNvPr id="3" name="object 3"/>
          <p:cNvSpPr txBox="1"/>
          <p:nvPr/>
        </p:nvSpPr>
        <p:spPr>
          <a:xfrm>
            <a:off x="917257" y="5298122"/>
            <a:ext cx="10293350" cy="399853"/>
          </a:xfrm>
          <a:prstGeom prst="rect">
            <a:avLst/>
          </a:prstGeom>
        </p:spPr>
        <p:txBody>
          <a:bodyPr vert="horz" wrap="square" lIns="0" tIns="54610" rIns="0" bIns="0" rtlCol="0">
            <a:spAutoFit/>
          </a:bodyPr>
          <a:lstStyle/>
          <a:p>
            <a:pPr marL="241300" marR="5080" indent="-228600">
              <a:lnSpc>
                <a:spcPct val="80400"/>
              </a:lnSpc>
              <a:spcBef>
                <a:spcPts val="430"/>
              </a:spcBef>
              <a:buFont typeface="Arial"/>
              <a:buChar char="•"/>
              <a:tabLst>
                <a:tab pos="240665" algn="l"/>
                <a:tab pos="241300" algn="l"/>
              </a:tabLst>
            </a:pPr>
            <a:r>
              <a:rPr sz="1400" spc="-70" dirty="0">
                <a:solidFill>
                  <a:srgbClr val="292929"/>
                </a:solidFill>
                <a:latin typeface="Microsoft Sans Serif"/>
                <a:cs typeface="Microsoft Sans Serif"/>
              </a:rPr>
              <a:t>Source</a:t>
            </a:r>
            <a:r>
              <a:rPr sz="1400" spc="-65"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50" dirty="0">
                <a:solidFill>
                  <a:srgbClr val="0462C1"/>
                </a:solidFill>
                <a:latin typeface="Microsoft Sans Serif"/>
                <a:cs typeface="Microsoft Sans Serif"/>
              </a:rPr>
              <a:t> </a:t>
            </a:r>
            <a:r>
              <a:rPr lang="en-US" sz="1400" u="sng" spc="-15" dirty="0">
                <a:solidFill>
                  <a:srgbClr val="0462C1"/>
                </a:solidFill>
                <a:uFill>
                  <a:solidFill>
                    <a:srgbClr val="0462C1"/>
                  </a:solidFill>
                </a:uFill>
                <a:latin typeface="Microsoft Sans Serif"/>
                <a:cs typeface="Microsoft Sans Serif"/>
                <a:hlinkClick r:id="rId2"/>
              </a:rPr>
              <a:t>https://github.com/rambo12206/Applied-Data-Science-Capstone/blob/main/Interactive%20Visual%20Analytics%20with%20Folium%20lab.ipynb</a:t>
            </a:r>
            <a:endParaRPr sz="1400" dirty="0">
              <a:latin typeface="Microsoft Sans Serif"/>
              <a:cs typeface="Microsoft Sans Serif"/>
            </a:endParaRPr>
          </a:p>
        </p:txBody>
      </p:sp>
      <p:sp>
        <p:nvSpPr>
          <p:cNvPr id="4" name="object 4"/>
          <p:cNvSpPr txBox="1">
            <a:spLocks noGrp="1"/>
          </p:cNvSpPr>
          <p:nvPr>
            <p:ph type="title"/>
          </p:nvPr>
        </p:nvSpPr>
        <p:spPr>
          <a:xfrm>
            <a:off x="848994" y="418782"/>
            <a:ext cx="7350125"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175" dirty="0"/>
              <a:t>an</a:t>
            </a:r>
            <a:r>
              <a:rPr spc="110" dirty="0"/>
              <a:t> </a:t>
            </a:r>
            <a:r>
              <a:rPr spc="-80" dirty="0"/>
              <a:t>Interactive</a:t>
            </a:r>
            <a:r>
              <a:rPr spc="120" dirty="0"/>
              <a:t> </a:t>
            </a:r>
            <a:r>
              <a:rPr spc="-145" dirty="0"/>
              <a:t>Map</a:t>
            </a:r>
            <a:r>
              <a:rPr spc="125" dirty="0"/>
              <a:t> </a:t>
            </a:r>
            <a:r>
              <a:rPr spc="5" dirty="0"/>
              <a:t>with</a:t>
            </a:r>
            <a:r>
              <a:rPr spc="140" dirty="0"/>
              <a:t> </a:t>
            </a:r>
            <a:r>
              <a:rPr spc="-95" dirty="0"/>
              <a:t>Folium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288145" cy="24491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following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graphs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plots</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9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visualize</a:t>
            </a:r>
            <a:r>
              <a:rPr sz="2200" spc="9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endParaRPr sz="2200">
              <a:latin typeface="Microsoft Sans Serif"/>
              <a:cs typeface="Microsoft Sans Serif"/>
            </a:endParaRPr>
          </a:p>
          <a:p>
            <a:pPr marL="698500" lvl="1" indent="-228600">
              <a:lnSpc>
                <a:spcPct val="100000"/>
              </a:lnSpc>
              <a:spcBef>
                <a:spcPts val="1440"/>
              </a:spcBef>
              <a:buFont typeface="Arial"/>
              <a:buChar char="•"/>
              <a:tabLst>
                <a:tab pos="697865" algn="l"/>
                <a:tab pos="698500" algn="l"/>
              </a:tabLst>
            </a:pPr>
            <a:r>
              <a:rPr sz="1800" spc="-70" dirty="0">
                <a:solidFill>
                  <a:srgbClr val="292929"/>
                </a:solidFill>
                <a:latin typeface="Microsoft Sans Serif"/>
                <a:cs typeface="Microsoft Sans Serif"/>
              </a:rPr>
              <a:t>Percentage</a:t>
            </a:r>
            <a:r>
              <a:rPr sz="1800" spc="6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35" dirty="0">
                <a:solidFill>
                  <a:srgbClr val="292929"/>
                </a:solidFill>
                <a:latin typeface="Microsoft Sans Serif"/>
                <a:cs typeface="Microsoft Sans Serif"/>
              </a:rPr>
              <a:t> </a:t>
            </a:r>
            <a:r>
              <a:rPr sz="1800" spc="-75" dirty="0">
                <a:solidFill>
                  <a:srgbClr val="292929"/>
                </a:solidFill>
                <a:latin typeface="Microsoft Sans Serif"/>
                <a:cs typeface="Microsoft Sans Serif"/>
              </a:rPr>
              <a:t>launches</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by</a:t>
            </a:r>
            <a:r>
              <a:rPr sz="1800" spc="35" dirty="0">
                <a:solidFill>
                  <a:srgbClr val="292929"/>
                </a:solidFill>
                <a:latin typeface="Microsoft Sans Serif"/>
                <a:cs typeface="Microsoft Sans Serif"/>
              </a:rPr>
              <a:t> </a:t>
            </a:r>
            <a:r>
              <a:rPr sz="1800" spc="-35" dirty="0">
                <a:solidFill>
                  <a:srgbClr val="292929"/>
                </a:solidFill>
                <a:latin typeface="Microsoft Sans Serif"/>
                <a:cs typeface="Microsoft Sans Serif"/>
              </a:rPr>
              <a:t>site</a:t>
            </a:r>
            <a:endParaRPr sz="18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800" spc="-70" dirty="0">
                <a:solidFill>
                  <a:srgbClr val="292929"/>
                </a:solidFill>
                <a:latin typeface="Microsoft Sans Serif"/>
                <a:cs typeface="Microsoft Sans Serif"/>
              </a:rPr>
              <a:t>Payload</a:t>
            </a:r>
            <a:r>
              <a:rPr sz="1800" dirty="0">
                <a:solidFill>
                  <a:srgbClr val="292929"/>
                </a:solidFill>
                <a:latin typeface="Microsoft Sans Serif"/>
                <a:cs typeface="Microsoft Sans Serif"/>
              </a:rPr>
              <a:t> </a:t>
            </a:r>
            <a:r>
              <a:rPr sz="1800" spc="-50" dirty="0">
                <a:solidFill>
                  <a:srgbClr val="292929"/>
                </a:solidFill>
                <a:latin typeface="Microsoft Sans Serif"/>
                <a:cs typeface="Microsoft Sans Serif"/>
              </a:rPr>
              <a:t>range</a:t>
            </a:r>
            <a:endParaRPr sz="1800">
              <a:latin typeface="Microsoft Sans Serif"/>
              <a:cs typeface="Microsoft Sans Serif"/>
            </a:endParaRPr>
          </a:p>
          <a:p>
            <a:pPr marL="241300" marR="5080" indent="-228600">
              <a:lnSpc>
                <a:spcPct val="100000"/>
              </a:lnSpc>
              <a:spcBef>
                <a:spcPts val="1360"/>
              </a:spcBef>
              <a:buFont typeface="Arial"/>
              <a:buChar char="•"/>
              <a:tabLst>
                <a:tab pos="240665" algn="l"/>
                <a:tab pos="241300" algn="l"/>
              </a:tabLst>
            </a:pPr>
            <a:r>
              <a:rPr sz="2200" spc="-110" dirty="0">
                <a:solidFill>
                  <a:srgbClr val="292929"/>
                </a:solidFill>
                <a:latin typeface="Microsoft Sans Serif"/>
                <a:cs typeface="Microsoft Sans Serif"/>
              </a:rPr>
              <a:t>This</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combination</a:t>
            </a:r>
            <a:r>
              <a:rPr sz="2200" spc="5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allowed</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40" dirty="0">
                <a:solidFill>
                  <a:srgbClr val="292929"/>
                </a:solidFill>
                <a:latin typeface="Microsoft Sans Serif"/>
                <a:cs typeface="Microsoft Sans Serif"/>
              </a:rPr>
              <a:t>quickly</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analyze</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relation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payloads </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helping</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95"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 </a:t>
            </a:r>
            <a:r>
              <a:rPr sz="2200" spc="-57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70" dirty="0">
                <a:solidFill>
                  <a:srgbClr val="292929"/>
                </a:solidFill>
                <a:latin typeface="Microsoft Sans Serif"/>
                <a:cs typeface="Microsoft Sans Serif"/>
              </a:rPr>
              <a:t>payloads.</a:t>
            </a:r>
            <a:endParaRPr sz="2200">
              <a:latin typeface="Microsoft Sans Serif"/>
              <a:cs typeface="Microsoft Sans Serif"/>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15</a:t>
            </a:fld>
            <a:endParaRPr spc="75" dirty="0"/>
          </a:p>
        </p:txBody>
      </p:sp>
      <p:sp>
        <p:nvSpPr>
          <p:cNvPr id="3" name="object 3"/>
          <p:cNvSpPr txBox="1"/>
          <p:nvPr/>
        </p:nvSpPr>
        <p:spPr>
          <a:xfrm>
            <a:off x="848994" y="5475287"/>
            <a:ext cx="9164955" cy="574040"/>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1800" spc="-85" dirty="0">
                <a:solidFill>
                  <a:srgbClr val="292929"/>
                </a:solidFill>
                <a:latin typeface="Microsoft Sans Serif"/>
                <a:cs typeface="Microsoft Sans Serif"/>
              </a:rPr>
              <a:t>Source</a:t>
            </a:r>
            <a:r>
              <a:rPr sz="1800" spc="-80" dirty="0">
                <a:solidFill>
                  <a:srgbClr val="292929"/>
                </a:solidFill>
                <a:latin typeface="Microsoft Sans Serif"/>
                <a:cs typeface="Microsoft Sans Serif"/>
              </a:rPr>
              <a:t> </a:t>
            </a:r>
            <a:r>
              <a:rPr sz="1800" spc="-60" dirty="0">
                <a:solidFill>
                  <a:srgbClr val="292929"/>
                </a:solidFill>
                <a:latin typeface="Microsoft Sans Serif"/>
                <a:cs typeface="Microsoft Sans Serif"/>
              </a:rPr>
              <a:t>code</a:t>
            </a:r>
            <a:r>
              <a:rPr lang="en-US" sz="1800" spc="-60" dirty="0">
                <a:solidFill>
                  <a:srgbClr val="292929"/>
                </a:solidFill>
                <a:latin typeface="Microsoft Sans Serif"/>
                <a:cs typeface="Microsoft Sans Serif"/>
              </a:rPr>
              <a:t> : </a:t>
            </a:r>
            <a:r>
              <a:rPr lang="en-US" sz="1800" spc="-60" dirty="0">
                <a:solidFill>
                  <a:srgbClr val="292929"/>
                </a:solidFill>
                <a:latin typeface="Microsoft Sans Serif"/>
                <a:cs typeface="Microsoft Sans Serif"/>
                <a:hlinkClick r:id="rId2"/>
              </a:rPr>
              <a:t>https://github.com/rambo12206/Applied-Data-Science-Capstone/blob/main/spacex_dash_app.py</a:t>
            </a:r>
            <a:endParaRPr sz="1800" dirty="0">
              <a:latin typeface="Microsoft Sans Serif"/>
              <a:cs typeface="Microsoft Sans Serif"/>
            </a:endParaRPr>
          </a:p>
        </p:txBody>
      </p:sp>
      <p:sp>
        <p:nvSpPr>
          <p:cNvPr id="4" name="object 4"/>
          <p:cNvSpPr txBox="1">
            <a:spLocks noGrp="1"/>
          </p:cNvSpPr>
          <p:nvPr>
            <p:ph type="title"/>
          </p:nvPr>
        </p:nvSpPr>
        <p:spPr>
          <a:xfrm>
            <a:off x="848994" y="418528"/>
            <a:ext cx="7147559" cy="589915"/>
          </a:xfrm>
          <a:prstGeom prst="rect">
            <a:avLst/>
          </a:prstGeom>
        </p:spPr>
        <p:txBody>
          <a:bodyPr vert="horz" wrap="square" lIns="0" tIns="12700" rIns="0" bIns="0" rtlCol="0">
            <a:spAutoFit/>
          </a:bodyPr>
          <a:lstStyle/>
          <a:p>
            <a:pPr marL="12700">
              <a:lnSpc>
                <a:spcPct val="100000"/>
              </a:lnSpc>
              <a:spcBef>
                <a:spcPts val="100"/>
              </a:spcBef>
            </a:pPr>
            <a:r>
              <a:rPr spc="-50" dirty="0"/>
              <a:t>Build</a:t>
            </a:r>
            <a:r>
              <a:rPr spc="145" dirty="0"/>
              <a:t> </a:t>
            </a:r>
            <a:r>
              <a:rPr spc="-245" dirty="0"/>
              <a:t>a</a:t>
            </a:r>
            <a:r>
              <a:rPr spc="120" dirty="0"/>
              <a:t> </a:t>
            </a:r>
            <a:r>
              <a:rPr spc="-100" dirty="0"/>
              <a:t>Dashboard</a:t>
            </a:r>
            <a:r>
              <a:rPr spc="135" dirty="0"/>
              <a:t> </a:t>
            </a:r>
            <a:r>
              <a:rPr spc="5" dirty="0"/>
              <a:t>with</a:t>
            </a:r>
            <a:r>
              <a:rPr spc="150" dirty="0"/>
              <a:t> </a:t>
            </a:r>
            <a:r>
              <a:rPr spc="-55" dirty="0"/>
              <a:t>Plotly</a:t>
            </a:r>
            <a:r>
              <a:rPr spc="130" dirty="0"/>
              <a:t> </a:t>
            </a:r>
            <a:r>
              <a:rPr spc="-175" dirty="0"/>
              <a:t>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45578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60" dirty="0">
                <a:solidFill>
                  <a:srgbClr val="292929"/>
                </a:solidFill>
                <a:latin typeface="Microsoft Sans Serif"/>
                <a:cs typeface="Microsoft Sans Serif"/>
              </a:rPr>
              <a:t>Four</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models</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compared:</a:t>
            </a:r>
            <a:r>
              <a:rPr sz="2200" spc="55" dirty="0">
                <a:solidFill>
                  <a:srgbClr val="292929"/>
                </a:solidFill>
                <a:latin typeface="Microsoft Sans Serif"/>
                <a:cs typeface="Microsoft Sans Serif"/>
              </a:rPr>
              <a:t> </a:t>
            </a:r>
            <a:r>
              <a:rPr sz="2200" spc="-15" dirty="0">
                <a:solidFill>
                  <a:srgbClr val="292929"/>
                </a:solidFill>
                <a:latin typeface="Microsoft Sans Serif"/>
                <a:cs typeface="Microsoft Sans Serif"/>
              </a:rPr>
              <a:t>logistic</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regression,</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support</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vector </a:t>
            </a:r>
            <a:r>
              <a:rPr sz="2200" spc="-57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machine,</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decision</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tree</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55" dirty="0">
                <a:solidFill>
                  <a:srgbClr val="292929"/>
                </a:solidFill>
                <a:latin typeface="Microsoft Sans Serif"/>
                <a:cs typeface="Microsoft Sans Serif"/>
              </a:rPr>
              <a:t> </a:t>
            </a:r>
            <a:r>
              <a:rPr sz="2200" spc="-25" dirty="0">
                <a:solidFill>
                  <a:srgbClr val="292929"/>
                </a:solidFill>
                <a:latin typeface="Microsoft Sans Serif"/>
                <a:cs typeface="Microsoft Sans Serif"/>
              </a:rPr>
              <a:t>k</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nearest</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neighbors.</a:t>
            </a:r>
            <a:endParaRPr sz="2200">
              <a:latin typeface="Microsoft Sans Serif"/>
              <a:cs typeface="Microsoft Sans Serif"/>
            </a:endParaRPr>
          </a:p>
        </p:txBody>
      </p:sp>
      <p:sp>
        <p:nvSpPr>
          <p:cNvPr id="3" name="object 3"/>
          <p:cNvSpPr txBox="1"/>
          <p:nvPr/>
        </p:nvSpPr>
        <p:spPr>
          <a:xfrm>
            <a:off x="848994" y="5264403"/>
            <a:ext cx="8893175" cy="45275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1400" spc="-65" dirty="0">
                <a:solidFill>
                  <a:srgbClr val="292929"/>
                </a:solidFill>
                <a:latin typeface="Microsoft Sans Serif"/>
                <a:cs typeface="Microsoft Sans Serif"/>
              </a:rPr>
              <a:t>Source</a:t>
            </a:r>
            <a:r>
              <a:rPr sz="1400" spc="-60" dirty="0">
                <a:solidFill>
                  <a:srgbClr val="292929"/>
                </a:solidFill>
                <a:latin typeface="Microsoft Sans Serif"/>
                <a:cs typeface="Microsoft Sans Serif"/>
              </a:rPr>
              <a:t> </a:t>
            </a:r>
            <a:r>
              <a:rPr sz="1400" spc="-50" dirty="0">
                <a:solidFill>
                  <a:srgbClr val="292929"/>
                </a:solidFill>
                <a:latin typeface="Microsoft Sans Serif"/>
                <a:cs typeface="Microsoft Sans Serif"/>
              </a:rPr>
              <a:t>code:</a:t>
            </a:r>
            <a:r>
              <a:rPr sz="1400" spc="-50" dirty="0">
                <a:solidFill>
                  <a:srgbClr val="0462C1"/>
                </a:solidFill>
                <a:latin typeface="Microsoft Sans Serif"/>
                <a:cs typeface="Microsoft Sans Serif"/>
              </a:rPr>
              <a:t> </a:t>
            </a:r>
            <a:r>
              <a:rPr lang="en-US" sz="1400" u="sng" spc="-15" dirty="0">
                <a:solidFill>
                  <a:srgbClr val="0462C1"/>
                </a:solidFill>
                <a:uFill>
                  <a:solidFill>
                    <a:srgbClr val="0462C1"/>
                  </a:solidFill>
                </a:uFill>
                <a:latin typeface="Microsoft Sans Serif"/>
                <a:cs typeface="Microsoft Sans Serif"/>
                <a:hlinkClick r:id="rId2"/>
              </a:rPr>
              <a:t>https://github.com/rambo12206/Applied-Data-Science-Capstone/blob/main/Machine%20Learning%20Prediction.ipynb</a:t>
            </a:r>
            <a:endParaRPr sz="1400" dirty="0">
              <a:latin typeface="Microsoft Sans Serif"/>
              <a:cs typeface="Microsoft Sans Serif"/>
            </a:endParaRPr>
          </a:p>
        </p:txBody>
      </p:sp>
      <p:sp>
        <p:nvSpPr>
          <p:cNvPr id="4" name="object 4"/>
          <p:cNvSpPr txBox="1">
            <a:spLocks noGrp="1"/>
          </p:cNvSpPr>
          <p:nvPr>
            <p:ph type="title"/>
          </p:nvPr>
        </p:nvSpPr>
        <p:spPr>
          <a:xfrm>
            <a:off x="848994" y="418528"/>
            <a:ext cx="6752590" cy="589915"/>
          </a:xfrm>
          <a:prstGeom prst="rect">
            <a:avLst/>
          </a:prstGeom>
        </p:spPr>
        <p:txBody>
          <a:bodyPr vert="horz" wrap="square" lIns="0" tIns="12700" rIns="0" bIns="0" rtlCol="0">
            <a:spAutoFit/>
          </a:bodyPr>
          <a:lstStyle/>
          <a:p>
            <a:pPr marL="12700">
              <a:lnSpc>
                <a:spcPct val="100000"/>
              </a:lnSpc>
              <a:spcBef>
                <a:spcPts val="100"/>
              </a:spcBef>
            </a:pPr>
            <a:r>
              <a:rPr spc="-85" dirty="0"/>
              <a:t>Predictive</a:t>
            </a:r>
            <a:r>
              <a:rPr spc="114" dirty="0"/>
              <a:t> </a:t>
            </a:r>
            <a:r>
              <a:rPr spc="-130" dirty="0"/>
              <a:t>Analysis</a:t>
            </a:r>
            <a:r>
              <a:rPr spc="120" dirty="0"/>
              <a:t> </a:t>
            </a:r>
            <a:r>
              <a:rPr spc="-120" dirty="0"/>
              <a:t>(Classification)</a:t>
            </a:r>
          </a:p>
        </p:txBody>
      </p:sp>
      <p:pic>
        <p:nvPicPr>
          <p:cNvPr id="5" name="object 5"/>
          <p:cNvPicPr/>
          <p:nvPr/>
        </p:nvPicPr>
        <p:blipFill>
          <a:blip r:embed="rId3" cstate="print"/>
          <a:stretch>
            <a:fillRect/>
          </a:stretch>
        </p:blipFill>
        <p:spPr>
          <a:xfrm>
            <a:off x="899160" y="3169920"/>
            <a:ext cx="2512314" cy="1521713"/>
          </a:xfrm>
          <a:prstGeom prst="rect">
            <a:avLst/>
          </a:prstGeom>
        </p:spPr>
      </p:pic>
      <p:sp>
        <p:nvSpPr>
          <p:cNvPr id="6" name="object 6"/>
          <p:cNvSpPr txBox="1"/>
          <p:nvPr/>
        </p:nvSpPr>
        <p:spPr>
          <a:xfrm>
            <a:off x="1179512" y="3411854"/>
            <a:ext cx="1953260" cy="975994"/>
          </a:xfrm>
          <a:prstGeom prst="rect">
            <a:avLst/>
          </a:prstGeom>
        </p:spPr>
        <p:txBody>
          <a:bodyPr vert="horz" wrap="square" lIns="0" tIns="45720" rIns="0" bIns="0" rtlCol="0">
            <a:spAutoFit/>
          </a:bodyPr>
          <a:lstStyle/>
          <a:p>
            <a:pPr marL="12700" marR="5080" algn="ctr">
              <a:lnSpc>
                <a:spcPts val="2420"/>
              </a:lnSpc>
              <a:spcBef>
                <a:spcPts val="360"/>
              </a:spcBef>
            </a:pPr>
            <a:r>
              <a:rPr sz="2200" spc="-10" dirty="0">
                <a:solidFill>
                  <a:srgbClr val="FFFFFF"/>
                </a:solidFill>
                <a:latin typeface="Calibri"/>
                <a:cs typeface="Calibri"/>
              </a:rPr>
              <a:t>Data</a:t>
            </a:r>
            <a:r>
              <a:rPr sz="2200" spc="-95" dirty="0">
                <a:solidFill>
                  <a:srgbClr val="FFFFFF"/>
                </a:solidFill>
                <a:latin typeface="Calibri"/>
                <a:cs typeface="Calibri"/>
              </a:rPr>
              <a:t> </a:t>
            </a:r>
            <a:r>
              <a:rPr sz="2200" spc="-10" dirty="0">
                <a:solidFill>
                  <a:srgbClr val="FFFFFF"/>
                </a:solidFill>
                <a:latin typeface="Calibri"/>
                <a:cs typeface="Calibri"/>
              </a:rPr>
              <a:t>preparation </a:t>
            </a:r>
            <a:r>
              <a:rPr sz="2200" spc="-484" dirty="0">
                <a:solidFill>
                  <a:srgbClr val="FFFFFF"/>
                </a:solidFill>
                <a:latin typeface="Calibri"/>
                <a:cs typeface="Calibri"/>
              </a:rPr>
              <a:t> </a:t>
            </a:r>
            <a:r>
              <a:rPr sz="2200" dirty="0">
                <a:solidFill>
                  <a:srgbClr val="FFFFFF"/>
                </a:solidFill>
                <a:latin typeface="Calibri"/>
                <a:cs typeface="Calibri"/>
              </a:rPr>
              <a:t>and </a:t>
            </a:r>
            <a:r>
              <a:rPr sz="2200" spc="5" dirty="0">
                <a:solidFill>
                  <a:srgbClr val="FFFFFF"/>
                </a:solidFill>
                <a:latin typeface="Calibri"/>
                <a:cs typeface="Calibri"/>
              </a:rPr>
              <a:t> </a:t>
            </a:r>
            <a:r>
              <a:rPr sz="2200" spc="-15" dirty="0">
                <a:solidFill>
                  <a:srgbClr val="FFFFFF"/>
                </a:solidFill>
                <a:latin typeface="Calibri"/>
                <a:cs typeface="Calibri"/>
              </a:rPr>
              <a:t>standardization</a:t>
            </a:r>
            <a:endParaRPr sz="2200">
              <a:latin typeface="Calibri"/>
              <a:cs typeface="Calibri"/>
            </a:endParaRPr>
          </a:p>
        </p:txBody>
      </p:sp>
      <p:grpSp>
        <p:nvGrpSpPr>
          <p:cNvPr id="7" name="object 7"/>
          <p:cNvGrpSpPr/>
          <p:nvPr/>
        </p:nvGrpSpPr>
        <p:grpSpPr>
          <a:xfrm>
            <a:off x="3632200" y="3169920"/>
            <a:ext cx="3259454" cy="1522095"/>
            <a:chOff x="3632200" y="3169920"/>
            <a:chExt cx="3259454" cy="1522095"/>
          </a:xfrm>
        </p:grpSpPr>
        <p:pic>
          <p:nvPicPr>
            <p:cNvPr id="8" name="object 8"/>
            <p:cNvPicPr/>
            <p:nvPr/>
          </p:nvPicPr>
          <p:blipFill>
            <a:blip r:embed="rId4" cstate="print"/>
            <a:stretch>
              <a:fillRect/>
            </a:stretch>
          </p:blipFill>
          <p:spPr>
            <a:xfrm>
              <a:off x="3632200" y="3606774"/>
              <a:ext cx="556526" cy="647979"/>
            </a:xfrm>
            <a:prstGeom prst="rect">
              <a:avLst/>
            </a:prstGeom>
          </p:spPr>
        </p:pic>
        <p:pic>
          <p:nvPicPr>
            <p:cNvPr id="9" name="object 9"/>
            <p:cNvPicPr/>
            <p:nvPr/>
          </p:nvPicPr>
          <p:blipFill>
            <a:blip r:embed="rId5" cstate="print"/>
            <a:stretch>
              <a:fillRect/>
            </a:stretch>
          </p:blipFill>
          <p:spPr>
            <a:xfrm>
              <a:off x="4376419" y="3169920"/>
              <a:ext cx="2514854" cy="1521713"/>
            </a:xfrm>
            <a:prstGeom prst="rect">
              <a:avLst/>
            </a:prstGeom>
          </p:spPr>
        </p:pic>
      </p:grpSp>
      <p:sp>
        <p:nvSpPr>
          <p:cNvPr id="10" name="object 10"/>
          <p:cNvSpPr txBox="1"/>
          <p:nvPr/>
        </p:nvSpPr>
        <p:spPr>
          <a:xfrm>
            <a:off x="4556759" y="3257867"/>
            <a:ext cx="2157095" cy="1283970"/>
          </a:xfrm>
          <a:prstGeom prst="rect">
            <a:avLst/>
          </a:prstGeom>
        </p:spPr>
        <p:txBody>
          <a:bodyPr vert="horz" wrap="square" lIns="0" tIns="40640" rIns="0" bIns="0" rtlCol="0">
            <a:spAutoFit/>
          </a:bodyPr>
          <a:lstStyle/>
          <a:p>
            <a:pPr marL="12065" marR="5080" algn="ctr">
              <a:lnSpc>
                <a:spcPct val="91700"/>
              </a:lnSpc>
              <a:spcBef>
                <a:spcPts val="320"/>
              </a:spcBef>
            </a:pPr>
            <a:r>
              <a:rPr sz="2200" spc="-55" dirty="0">
                <a:solidFill>
                  <a:srgbClr val="FFFFFF"/>
                </a:solidFill>
                <a:latin typeface="Calibri"/>
                <a:cs typeface="Calibri"/>
              </a:rPr>
              <a:t>Test</a:t>
            </a:r>
            <a:r>
              <a:rPr sz="2200" spc="-40" dirty="0">
                <a:solidFill>
                  <a:srgbClr val="FFFFFF"/>
                </a:solidFill>
                <a:latin typeface="Calibri"/>
                <a:cs typeface="Calibri"/>
              </a:rPr>
              <a:t> </a:t>
            </a:r>
            <a:r>
              <a:rPr sz="2200" spc="-5" dirty="0">
                <a:solidFill>
                  <a:srgbClr val="FFFFFF"/>
                </a:solidFill>
                <a:latin typeface="Calibri"/>
                <a:cs typeface="Calibri"/>
              </a:rPr>
              <a:t>of</a:t>
            </a:r>
            <a:r>
              <a:rPr sz="2200" spc="-20" dirty="0">
                <a:solidFill>
                  <a:srgbClr val="FFFFFF"/>
                </a:solidFill>
                <a:latin typeface="Calibri"/>
                <a:cs typeface="Calibri"/>
              </a:rPr>
              <a:t> </a:t>
            </a:r>
            <a:r>
              <a:rPr sz="2200" dirty="0">
                <a:solidFill>
                  <a:srgbClr val="FFFFFF"/>
                </a:solidFill>
                <a:latin typeface="Calibri"/>
                <a:cs typeface="Calibri"/>
              </a:rPr>
              <a:t>each</a:t>
            </a:r>
            <a:r>
              <a:rPr sz="2200" spc="-55" dirty="0">
                <a:solidFill>
                  <a:srgbClr val="FFFFFF"/>
                </a:solidFill>
                <a:latin typeface="Calibri"/>
                <a:cs typeface="Calibri"/>
              </a:rPr>
              <a:t> </a:t>
            </a:r>
            <a:r>
              <a:rPr sz="2200" dirty="0">
                <a:solidFill>
                  <a:srgbClr val="FFFFFF"/>
                </a:solidFill>
                <a:latin typeface="Calibri"/>
                <a:cs typeface="Calibri"/>
              </a:rPr>
              <a:t>model </a:t>
            </a:r>
            <a:r>
              <a:rPr sz="2200" spc="-480" dirty="0">
                <a:solidFill>
                  <a:srgbClr val="FFFFFF"/>
                </a:solidFill>
                <a:latin typeface="Calibri"/>
                <a:cs typeface="Calibri"/>
              </a:rPr>
              <a:t> </a:t>
            </a:r>
            <a:r>
              <a:rPr sz="2200" dirty="0">
                <a:solidFill>
                  <a:srgbClr val="FFFFFF"/>
                </a:solidFill>
                <a:latin typeface="Calibri"/>
                <a:cs typeface="Calibri"/>
              </a:rPr>
              <a:t>with </a:t>
            </a:r>
            <a:r>
              <a:rPr sz="2200" spc="-5" dirty="0">
                <a:solidFill>
                  <a:srgbClr val="FFFFFF"/>
                </a:solidFill>
                <a:latin typeface="Calibri"/>
                <a:cs typeface="Calibri"/>
              </a:rPr>
              <a:t>combinations </a:t>
            </a:r>
            <a:r>
              <a:rPr sz="2200" spc="-484" dirty="0">
                <a:solidFill>
                  <a:srgbClr val="FFFFFF"/>
                </a:solidFill>
                <a:latin typeface="Calibri"/>
                <a:cs typeface="Calibri"/>
              </a:rPr>
              <a:t> </a:t>
            </a:r>
            <a:r>
              <a:rPr sz="2200" spc="-5" dirty="0">
                <a:solidFill>
                  <a:srgbClr val="FFFFFF"/>
                </a:solidFill>
                <a:latin typeface="Calibri"/>
                <a:cs typeface="Calibri"/>
              </a:rPr>
              <a:t>of </a:t>
            </a:r>
            <a:r>
              <a:rPr sz="2200" dirty="0">
                <a:solidFill>
                  <a:srgbClr val="FFFFFF"/>
                </a:solidFill>
                <a:latin typeface="Calibri"/>
                <a:cs typeface="Calibri"/>
              </a:rPr>
              <a:t> </a:t>
            </a:r>
            <a:r>
              <a:rPr sz="2200" spc="-15" dirty="0">
                <a:solidFill>
                  <a:srgbClr val="FFFFFF"/>
                </a:solidFill>
                <a:latin typeface="Calibri"/>
                <a:cs typeface="Calibri"/>
              </a:rPr>
              <a:t>hyperparameters</a:t>
            </a:r>
            <a:endParaRPr sz="2200">
              <a:latin typeface="Calibri"/>
              <a:cs typeface="Calibri"/>
            </a:endParaRPr>
          </a:p>
        </p:txBody>
      </p:sp>
      <p:grpSp>
        <p:nvGrpSpPr>
          <p:cNvPr id="11" name="object 11"/>
          <p:cNvGrpSpPr/>
          <p:nvPr/>
        </p:nvGrpSpPr>
        <p:grpSpPr>
          <a:xfrm>
            <a:off x="7109459" y="3169920"/>
            <a:ext cx="3259454" cy="1522095"/>
            <a:chOff x="7109459" y="3169920"/>
            <a:chExt cx="3259454" cy="1522095"/>
          </a:xfrm>
        </p:grpSpPr>
        <p:pic>
          <p:nvPicPr>
            <p:cNvPr id="12" name="object 12"/>
            <p:cNvPicPr/>
            <p:nvPr/>
          </p:nvPicPr>
          <p:blipFill>
            <a:blip r:embed="rId6" cstate="print"/>
            <a:stretch>
              <a:fillRect/>
            </a:stretch>
          </p:blipFill>
          <p:spPr>
            <a:xfrm>
              <a:off x="7109459" y="3606774"/>
              <a:ext cx="556526" cy="647979"/>
            </a:xfrm>
            <a:prstGeom prst="rect">
              <a:avLst/>
            </a:prstGeom>
          </p:spPr>
        </p:pic>
        <p:pic>
          <p:nvPicPr>
            <p:cNvPr id="13" name="object 13"/>
            <p:cNvPicPr/>
            <p:nvPr/>
          </p:nvPicPr>
          <p:blipFill>
            <a:blip r:embed="rId7" cstate="print"/>
            <a:stretch>
              <a:fillRect/>
            </a:stretch>
          </p:blipFill>
          <p:spPr>
            <a:xfrm>
              <a:off x="7853679" y="3169920"/>
              <a:ext cx="2514854" cy="1521713"/>
            </a:xfrm>
            <a:prstGeom prst="rect">
              <a:avLst/>
            </a:prstGeom>
          </p:spPr>
        </p:pic>
      </p:grpSp>
      <p:sp>
        <p:nvSpPr>
          <p:cNvPr id="14" name="object 14"/>
          <p:cNvSpPr txBox="1"/>
          <p:nvPr/>
        </p:nvSpPr>
        <p:spPr>
          <a:xfrm>
            <a:off x="8271509" y="3565525"/>
            <a:ext cx="1684655" cy="668020"/>
          </a:xfrm>
          <a:prstGeom prst="rect">
            <a:avLst/>
          </a:prstGeom>
        </p:spPr>
        <p:txBody>
          <a:bodyPr vert="horz" wrap="square" lIns="0" tIns="45720" rIns="0" bIns="0" rtlCol="0">
            <a:spAutoFit/>
          </a:bodyPr>
          <a:lstStyle/>
          <a:p>
            <a:pPr marL="464820" marR="5080" indent="-452755">
              <a:lnSpc>
                <a:spcPts val="2420"/>
              </a:lnSpc>
              <a:spcBef>
                <a:spcPts val="360"/>
              </a:spcBef>
            </a:pPr>
            <a:r>
              <a:rPr sz="2200" spc="-5" dirty="0">
                <a:solidFill>
                  <a:srgbClr val="FFFFFF"/>
                </a:solidFill>
                <a:latin typeface="Calibri"/>
                <a:cs typeface="Calibri"/>
              </a:rPr>
              <a:t>Comparison</a:t>
            </a:r>
            <a:r>
              <a:rPr sz="2200" spc="-85" dirty="0">
                <a:solidFill>
                  <a:srgbClr val="FFFFFF"/>
                </a:solidFill>
                <a:latin typeface="Calibri"/>
                <a:cs typeface="Calibri"/>
              </a:rPr>
              <a:t> </a:t>
            </a:r>
            <a:r>
              <a:rPr sz="2200" spc="-5" dirty="0">
                <a:solidFill>
                  <a:srgbClr val="FFFFFF"/>
                </a:solidFill>
                <a:latin typeface="Calibri"/>
                <a:cs typeface="Calibri"/>
              </a:rPr>
              <a:t>of </a:t>
            </a:r>
            <a:r>
              <a:rPr sz="2200" spc="-480" dirty="0">
                <a:solidFill>
                  <a:srgbClr val="FFFFFF"/>
                </a:solidFill>
                <a:latin typeface="Calibri"/>
                <a:cs typeface="Calibri"/>
              </a:rPr>
              <a:t> </a:t>
            </a:r>
            <a:r>
              <a:rPr sz="2200" spc="-5" dirty="0">
                <a:solidFill>
                  <a:srgbClr val="FFFFFF"/>
                </a:solidFill>
                <a:latin typeface="Calibri"/>
                <a:cs typeface="Calibri"/>
              </a:rPr>
              <a:t>results</a:t>
            </a:r>
            <a:endParaRPr sz="22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16</a:t>
            </a:fld>
            <a:endParaRPr spc="7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217150" cy="374015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50" dirty="0">
                <a:solidFill>
                  <a:srgbClr val="292929"/>
                </a:solidFill>
                <a:latin typeface="Microsoft Sans Serif"/>
                <a:cs typeface="Microsoft Sans Serif"/>
              </a:rPr>
              <a:t>Exploratory</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45" dirty="0">
                <a:solidFill>
                  <a:srgbClr val="292929"/>
                </a:solidFill>
                <a:latin typeface="Microsoft Sans Serif"/>
                <a:cs typeface="Microsoft Sans Serif"/>
              </a:rPr>
              <a:t> </a:t>
            </a:r>
            <a:r>
              <a:rPr sz="2200" spc="-90" dirty="0">
                <a:solidFill>
                  <a:srgbClr val="292929"/>
                </a:solidFill>
                <a:latin typeface="Microsoft Sans Serif"/>
                <a:cs typeface="Microsoft Sans Serif"/>
              </a:rPr>
              <a:t>analysis</a:t>
            </a:r>
            <a:r>
              <a:rPr sz="2200" spc="10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results:</a:t>
            </a:r>
            <a:endParaRPr sz="2200">
              <a:latin typeface="Microsoft Sans Serif"/>
              <a:cs typeface="Microsoft Sans Serif"/>
            </a:endParaRPr>
          </a:p>
          <a:p>
            <a:pPr marL="698500" lvl="1" indent="-228600">
              <a:lnSpc>
                <a:spcPct val="100000"/>
              </a:lnSpc>
              <a:spcBef>
                <a:spcPts val="1440"/>
              </a:spcBef>
              <a:buFont typeface="Arial"/>
              <a:buChar char="•"/>
              <a:tabLst>
                <a:tab pos="697865" algn="l"/>
                <a:tab pos="698500" algn="l"/>
              </a:tabLst>
            </a:pPr>
            <a:r>
              <a:rPr sz="1600" spc="-105" dirty="0">
                <a:solidFill>
                  <a:srgbClr val="292929"/>
                </a:solidFill>
                <a:latin typeface="Microsoft Sans Serif"/>
                <a:cs typeface="Microsoft Sans Serif"/>
              </a:rPr>
              <a:t>Space</a:t>
            </a:r>
            <a:r>
              <a:rPr sz="1600" spc="65" dirty="0">
                <a:solidFill>
                  <a:srgbClr val="292929"/>
                </a:solidFill>
                <a:latin typeface="Microsoft Sans Serif"/>
                <a:cs typeface="Microsoft Sans Serif"/>
              </a:rPr>
              <a:t> </a:t>
            </a:r>
            <a:r>
              <a:rPr sz="1600" spc="-150" dirty="0">
                <a:solidFill>
                  <a:srgbClr val="292929"/>
                </a:solidFill>
                <a:latin typeface="Microsoft Sans Serif"/>
                <a:cs typeface="Microsoft Sans Serif"/>
              </a:rPr>
              <a:t>X</a:t>
            </a:r>
            <a:r>
              <a:rPr sz="1600" spc="50" dirty="0">
                <a:solidFill>
                  <a:srgbClr val="292929"/>
                </a:solidFill>
                <a:latin typeface="Microsoft Sans Serif"/>
                <a:cs typeface="Microsoft Sans Serif"/>
              </a:rPr>
              <a:t> </a:t>
            </a:r>
            <a:r>
              <a:rPr sz="1600" spc="-85" dirty="0">
                <a:solidFill>
                  <a:srgbClr val="292929"/>
                </a:solidFill>
                <a:latin typeface="Microsoft Sans Serif"/>
                <a:cs typeface="Microsoft Sans Serif"/>
              </a:rPr>
              <a:t>uses</a:t>
            </a:r>
            <a:r>
              <a:rPr sz="1600" spc="65" dirty="0">
                <a:solidFill>
                  <a:srgbClr val="292929"/>
                </a:solidFill>
                <a:latin typeface="Microsoft Sans Serif"/>
                <a:cs typeface="Microsoft Sans Serif"/>
              </a:rPr>
              <a:t> </a:t>
            </a:r>
            <a:r>
              <a:rPr sz="1600" spc="75" dirty="0">
                <a:solidFill>
                  <a:srgbClr val="292929"/>
                </a:solidFill>
                <a:latin typeface="Microsoft Sans Serif"/>
                <a:cs typeface="Microsoft Sans Serif"/>
              </a:rPr>
              <a:t>4</a:t>
            </a:r>
            <a:r>
              <a:rPr sz="1600" spc="60" dirty="0">
                <a:solidFill>
                  <a:srgbClr val="292929"/>
                </a:solidFill>
                <a:latin typeface="Microsoft Sans Serif"/>
                <a:cs typeface="Microsoft Sans Serif"/>
              </a:rPr>
              <a:t> </a:t>
            </a:r>
            <a:r>
              <a:rPr sz="1600" spc="-15" dirty="0">
                <a:solidFill>
                  <a:srgbClr val="292929"/>
                </a:solidFill>
                <a:latin typeface="Microsoft Sans Serif"/>
                <a:cs typeface="Microsoft Sans Serif"/>
              </a:rPr>
              <a:t>different</a:t>
            </a:r>
            <a:r>
              <a:rPr sz="1600" spc="70" dirty="0">
                <a:solidFill>
                  <a:srgbClr val="292929"/>
                </a:solidFill>
                <a:latin typeface="Microsoft Sans Serif"/>
                <a:cs typeface="Microsoft Sans Serif"/>
              </a:rPr>
              <a:t> </a:t>
            </a:r>
            <a:r>
              <a:rPr sz="1600" spc="-60" dirty="0">
                <a:solidFill>
                  <a:srgbClr val="292929"/>
                </a:solidFill>
                <a:latin typeface="Microsoft Sans Serif"/>
                <a:cs typeface="Microsoft Sans Serif"/>
              </a:rPr>
              <a:t>launch</a:t>
            </a:r>
            <a:r>
              <a:rPr sz="1600" spc="95" dirty="0">
                <a:solidFill>
                  <a:srgbClr val="292929"/>
                </a:solidFill>
                <a:latin typeface="Microsoft Sans Serif"/>
                <a:cs typeface="Microsoft Sans Serif"/>
              </a:rPr>
              <a:t> </a:t>
            </a:r>
            <a:r>
              <a:rPr sz="1600" spc="-50" dirty="0">
                <a:solidFill>
                  <a:srgbClr val="292929"/>
                </a:solidFill>
                <a:latin typeface="Microsoft Sans Serif"/>
                <a:cs typeface="Microsoft Sans Serif"/>
              </a:rPr>
              <a:t>sites;</a:t>
            </a:r>
            <a:endParaRPr sz="16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600" spc="-110" dirty="0">
                <a:solidFill>
                  <a:srgbClr val="292929"/>
                </a:solidFill>
                <a:latin typeface="Microsoft Sans Serif"/>
                <a:cs typeface="Microsoft Sans Serif"/>
              </a:rPr>
              <a:t>The</a:t>
            </a:r>
            <a:r>
              <a:rPr sz="1600" spc="6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launches</a:t>
            </a:r>
            <a:r>
              <a:rPr sz="1600" spc="11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35" dirty="0">
                <a:solidFill>
                  <a:srgbClr val="292929"/>
                </a:solidFill>
                <a:latin typeface="Microsoft Sans Serif"/>
                <a:cs typeface="Microsoft Sans Serif"/>
              </a:rPr>
              <a:t> </a:t>
            </a:r>
            <a:r>
              <a:rPr sz="1600" spc="-40" dirty="0">
                <a:solidFill>
                  <a:srgbClr val="292929"/>
                </a:solidFill>
                <a:latin typeface="Microsoft Sans Serif"/>
                <a:cs typeface="Microsoft Sans Serif"/>
              </a:rPr>
              <a:t>done</a:t>
            </a:r>
            <a:r>
              <a:rPr sz="1600" spc="90" dirty="0">
                <a:solidFill>
                  <a:srgbClr val="292929"/>
                </a:solidFill>
                <a:latin typeface="Microsoft Sans Serif"/>
                <a:cs typeface="Microsoft Sans Serif"/>
              </a:rPr>
              <a:t> </a:t>
            </a:r>
            <a:r>
              <a:rPr sz="1600" spc="30" dirty="0">
                <a:solidFill>
                  <a:srgbClr val="292929"/>
                </a:solidFill>
                <a:latin typeface="Microsoft Sans Serif"/>
                <a:cs typeface="Microsoft Sans Serif"/>
              </a:rPr>
              <a:t>to</a:t>
            </a:r>
            <a:r>
              <a:rPr sz="1600" spc="50" dirty="0">
                <a:solidFill>
                  <a:srgbClr val="292929"/>
                </a:solidFill>
                <a:latin typeface="Microsoft Sans Serif"/>
                <a:cs typeface="Microsoft Sans Serif"/>
              </a:rPr>
              <a:t> </a:t>
            </a:r>
            <a:r>
              <a:rPr sz="1600" spc="-105" dirty="0">
                <a:solidFill>
                  <a:srgbClr val="292929"/>
                </a:solidFill>
                <a:latin typeface="Microsoft Sans Serif"/>
                <a:cs typeface="Microsoft Sans Serif"/>
              </a:rPr>
              <a:t>Space</a:t>
            </a:r>
            <a:r>
              <a:rPr sz="1600" spc="70" dirty="0">
                <a:solidFill>
                  <a:srgbClr val="292929"/>
                </a:solidFill>
                <a:latin typeface="Microsoft Sans Serif"/>
                <a:cs typeface="Microsoft Sans Serif"/>
              </a:rPr>
              <a:t> </a:t>
            </a:r>
            <a:r>
              <a:rPr sz="1600" spc="-150" dirty="0">
                <a:solidFill>
                  <a:srgbClr val="292929"/>
                </a:solidFill>
                <a:latin typeface="Microsoft Sans Serif"/>
                <a:cs typeface="Microsoft Sans Serif"/>
              </a:rPr>
              <a:t>X</a:t>
            </a:r>
            <a:r>
              <a:rPr sz="1600" spc="55" dirty="0">
                <a:solidFill>
                  <a:srgbClr val="292929"/>
                </a:solidFill>
                <a:latin typeface="Microsoft Sans Serif"/>
                <a:cs typeface="Microsoft Sans Serif"/>
              </a:rPr>
              <a:t> </a:t>
            </a:r>
            <a:r>
              <a:rPr sz="1600" spc="-20" dirty="0">
                <a:solidFill>
                  <a:srgbClr val="292929"/>
                </a:solidFill>
                <a:latin typeface="Microsoft Sans Serif"/>
                <a:cs typeface="Microsoft Sans Serif"/>
              </a:rPr>
              <a:t>itself</a:t>
            </a:r>
            <a:r>
              <a:rPr sz="1600" spc="8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0" dirty="0">
                <a:solidFill>
                  <a:srgbClr val="292929"/>
                </a:solidFill>
                <a:latin typeface="Microsoft Sans Serif"/>
                <a:cs typeface="Microsoft Sans Serif"/>
              </a:rPr>
              <a:t> </a:t>
            </a:r>
            <a:r>
              <a:rPr sz="1600" spc="-114" dirty="0">
                <a:solidFill>
                  <a:srgbClr val="292929"/>
                </a:solidFill>
                <a:latin typeface="Microsoft Sans Serif"/>
                <a:cs typeface="Microsoft Sans Serif"/>
              </a:rPr>
              <a:t>NASA;</a:t>
            </a:r>
            <a:endParaRPr sz="1600">
              <a:latin typeface="Microsoft Sans Serif"/>
              <a:cs typeface="Microsoft Sans Serif"/>
            </a:endParaRPr>
          </a:p>
          <a:p>
            <a:pPr marL="698500" lvl="1" indent="-228600">
              <a:lnSpc>
                <a:spcPct val="100000"/>
              </a:lnSpc>
              <a:spcBef>
                <a:spcPts val="1405"/>
              </a:spcBef>
              <a:buFont typeface="Arial"/>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65" dirty="0">
                <a:solidFill>
                  <a:srgbClr val="292929"/>
                </a:solidFill>
                <a:latin typeface="Microsoft Sans Serif"/>
                <a:cs typeface="Microsoft Sans Serif"/>
              </a:rPr>
              <a:t>average</a:t>
            </a:r>
            <a:r>
              <a:rPr sz="1600" spc="60" dirty="0">
                <a:solidFill>
                  <a:srgbClr val="292929"/>
                </a:solidFill>
                <a:latin typeface="Microsoft Sans Serif"/>
                <a:cs typeface="Microsoft Sans Serif"/>
              </a:rPr>
              <a:t> </a:t>
            </a:r>
            <a:r>
              <a:rPr sz="1600" spc="-40" dirty="0">
                <a:solidFill>
                  <a:srgbClr val="292929"/>
                </a:solidFill>
                <a:latin typeface="Microsoft Sans Serif"/>
                <a:cs typeface="Microsoft Sans Serif"/>
              </a:rPr>
              <a:t>payload</a:t>
            </a:r>
            <a:r>
              <a:rPr sz="1600" spc="9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is</a:t>
            </a:r>
            <a:r>
              <a:rPr sz="1600" spc="50" dirty="0">
                <a:solidFill>
                  <a:srgbClr val="292929"/>
                </a:solidFill>
                <a:latin typeface="Microsoft Sans Serif"/>
                <a:cs typeface="Microsoft Sans Serif"/>
              </a:rPr>
              <a:t> </a:t>
            </a:r>
            <a:r>
              <a:rPr sz="1600" spc="35" dirty="0">
                <a:solidFill>
                  <a:srgbClr val="292929"/>
                </a:solidFill>
                <a:latin typeface="Microsoft Sans Serif"/>
                <a:cs typeface="Microsoft Sans Serif"/>
              </a:rPr>
              <a:t>2,928</a:t>
            </a:r>
            <a:r>
              <a:rPr sz="1600" spc="65" dirty="0">
                <a:solidFill>
                  <a:srgbClr val="292929"/>
                </a:solidFill>
                <a:latin typeface="Microsoft Sans Serif"/>
                <a:cs typeface="Microsoft Sans Serif"/>
              </a:rPr>
              <a:t> </a:t>
            </a:r>
            <a:r>
              <a:rPr sz="1600" spc="-35" dirty="0">
                <a:solidFill>
                  <a:srgbClr val="292929"/>
                </a:solidFill>
                <a:latin typeface="Microsoft Sans Serif"/>
                <a:cs typeface="Microsoft Sans Serif"/>
              </a:rPr>
              <a:t>kg;</a:t>
            </a:r>
            <a:endParaRPr sz="16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0" dirty="0">
                <a:solidFill>
                  <a:srgbClr val="292929"/>
                </a:solidFill>
                <a:latin typeface="Microsoft Sans Serif"/>
                <a:cs typeface="Microsoft Sans Serif"/>
              </a:rPr>
              <a:t> </a:t>
            </a:r>
            <a:r>
              <a:rPr sz="1600" spc="-95" dirty="0">
                <a:solidFill>
                  <a:srgbClr val="292929"/>
                </a:solidFill>
                <a:latin typeface="Microsoft Sans Serif"/>
                <a:cs typeface="Microsoft Sans Serif"/>
              </a:rPr>
              <a:t>success</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114" dirty="0">
                <a:solidFill>
                  <a:srgbClr val="292929"/>
                </a:solidFill>
                <a:latin typeface="Microsoft Sans Serif"/>
                <a:cs typeface="Microsoft Sans Serif"/>
              </a:rPr>
              <a:t> </a:t>
            </a:r>
            <a:r>
              <a:rPr sz="1600" spc="-45" dirty="0">
                <a:solidFill>
                  <a:srgbClr val="292929"/>
                </a:solidFill>
                <a:latin typeface="Microsoft Sans Serif"/>
                <a:cs typeface="Microsoft Sans Serif"/>
              </a:rPr>
              <a:t>outcome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happened</a:t>
            </a:r>
            <a:r>
              <a:rPr sz="1600" spc="9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65" dirty="0">
                <a:solidFill>
                  <a:srgbClr val="292929"/>
                </a:solidFill>
                <a:latin typeface="Microsoft Sans Serif"/>
                <a:cs typeface="Microsoft Sans Serif"/>
              </a:rPr>
              <a:t>2015</a:t>
            </a:r>
            <a:r>
              <a:rPr sz="1600" spc="70" dirty="0">
                <a:solidFill>
                  <a:srgbClr val="292929"/>
                </a:solidFill>
                <a:latin typeface="Microsoft Sans Serif"/>
                <a:cs typeface="Microsoft Sans Serif"/>
              </a:rPr>
              <a:t> </a:t>
            </a:r>
            <a:r>
              <a:rPr sz="1600" spc="-25" dirty="0">
                <a:solidFill>
                  <a:srgbClr val="292929"/>
                </a:solidFill>
                <a:latin typeface="Microsoft Sans Serif"/>
                <a:cs typeface="Microsoft Sans Serif"/>
              </a:rPr>
              <a:t>fiver</a:t>
            </a:r>
            <a:r>
              <a:rPr sz="1600" spc="85" dirty="0">
                <a:solidFill>
                  <a:srgbClr val="292929"/>
                </a:solidFill>
                <a:latin typeface="Microsoft Sans Serif"/>
                <a:cs typeface="Microsoft Sans Serif"/>
              </a:rPr>
              <a:t> </a:t>
            </a:r>
            <a:r>
              <a:rPr sz="1600" spc="-60" dirty="0">
                <a:solidFill>
                  <a:srgbClr val="292929"/>
                </a:solidFill>
                <a:latin typeface="Microsoft Sans Serif"/>
                <a:cs typeface="Microsoft Sans Serif"/>
              </a:rPr>
              <a:t>year</a:t>
            </a:r>
            <a:r>
              <a:rPr sz="1600" spc="65" dirty="0">
                <a:solidFill>
                  <a:srgbClr val="292929"/>
                </a:solidFill>
                <a:latin typeface="Microsoft Sans Serif"/>
                <a:cs typeface="Microsoft Sans Serif"/>
              </a:rPr>
              <a:t> </a:t>
            </a:r>
            <a:r>
              <a:rPr sz="1600" spc="-30" dirty="0">
                <a:solidFill>
                  <a:srgbClr val="292929"/>
                </a:solidFill>
                <a:latin typeface="Microsoft Sans Serif"/>
                <a:cs typeface="Microsoft Sans Serif"/>
              </a:rPr>
              <a:t>after</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dirty="0">
                <a:solidFill>
                  <a:srgbClr val="292929"/>
                </a:solidFill>
                <a:latin typeface="Microsoft Sans Serif"/>
                <a:cs typeface="Microsoft Sans Serif"/>
              </a:rPr>
              <a:t>first</a:t>
            </a:r>
            <a:r>
              <a:rPr sz="1600" spc="60" dirty="0">
                <a:solidFill>
                  <a:srgbClr val="292929"/>
                </a:solidFill>
                <a:latin typeface="Microsoft Sans Serif"/>
                <a:cs typeface="Microsoft Sans Serif"/>
              </a:rPr>
              <a:t> </a:t>
            </a:r>
            <a:r>
              <a:rPr sz="1600" spc="-65" dirty="0">
                <a:solidFill>
                  <a:srgbClr val="292929"/>
                </a:solidFill>
                <a:latin typeface="Microsoft Sans Serif"/>
                <a:cs typeface="Microsoft Sans Serif"/>
              </a:rPr>
              <a:t>launch;</a:t>
            </a:r>
            <a:endParaRPr sz="16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600" spc="-85" dirty="0">
                <a:solidFill>
                  <a:srgbClr val="292929"/>
                </a:solidFill>
                <a:latin typeface="Microsoft Sans Serif"/>
                <a:cs typeface="Microsoft Sans Serif"/>
              </a:rPr>
              <a:t>Many</a:t>
            </a:r>
            <a:r>
              <a:rPr sz="1600" spc="100" dirty="0">
                <a:solidFill>
                  <a:srgbClr val="292929"/>
                </a:solidFill>
                <a:latin typeface="Microsoft Sans Serif"/>
                <a:cs typeface="Microsoft Sans Serif"/>
              </a:rPr>
              <a:t> </a:t>
            </a:r>
            <a:r>
              <a:rPr sz="1600" spc="-65" dirty="0">
                <a:solidFill>
                  <a:srgbClr val="292929"/>
                </a:solidFill>
                <a:latin typeface="Microsoft Sans Serif"/>
                <a:cs typeface="Microsoft Sans Serif"/>
              </a:rPr>
              <a:t>Falcon</a:t>
            </a:r>
            <a:r>
              <a:rPr sz="1600" spc="90" dirty="0">
                <a:solidFill>
                  <a:srgbClr val="292929"/>
                </a:solidFill>
                <a:latin typeface="Microsoft Sans Serif"/>
                <a:cs typeface="Microsoft Sans Serif"/>
              </a:rPr>
              <a:t> </a:t>
            </a:r>
            <a:r>
              <a:rPr sz="1600" spc="75" dirty="0">
                <a:solidFill>
                  <a:srgbClr val="292929"/>
                </a:solidFill>
                <a:latin typeface="Microsoft Sans Serif"/>
                <a:cs typeface="Microsoft Sans Serif"/>
              </a:rPr>
              <a:t>9</a:t>
            </a:r>
            <a:r>
              <a:rPr sz="1600" spc="7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70" dirty="0">
                <a:solidFill>
                  <a:srgbClr val="292929"/>
                </a:solidFill>
                <a:latin typeface="Microsoft Sans Serif"/>
                <a:cs typeface="Microsoft Sans Serif"/>
              </a:rPr>
              <a:t> </a:t>
            </a:r>
            <a:r>
              <a:rPr sz="1600" spc="-50" dirty="0">
                <a:solidFill>
                  <a:srgbClr val="292929"/>
                </a:solidFill>
                <a:latin typeface="Microsoft Sans Serif"/>
                <a:cs typeface="Microsoft Sans Serif"/>
              </a:rPr>
              <a:t>versions</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40" dirty="0">
                <a:solidFill>
                  <a:srgbClr val="292929"/>
                </a:solidFill>
                <a:latin typeface="Microsoft Sans Serif"/>
                <a:cs typeface="Microsoft Sans Serif"/>
              </a:rPr>
              <a:t> </a:t>
            </a:r>
            <a:r>
              <a:rPr sz="1600" spc="-70" dirty="0">
                <a:solidFill>
                  <a:srgbClr val="292929"/>
                </a:solidFill>
                <a:latin typeface="Microsoft Sans Serif"/>
                <a:cs typeface="Microsoft Sans Serif"/>
              </a:rPr>
              <a:t>successful</a:t>
            </a:r>
            <a:r>
              <a:rPr sz="1600" spc="95" dirty="0">
                <a:solidFill>
                  <a:srgbClr val="292929"/>
                </a:solidFill>
                <a:latin typeface="Microsoft Sans Serif"/>
                <a:cs typeface="Microsoft Sans Serif"/>
              </a:rPr>
              <a:t> </a:t>
            </a:r>
            <a:r>
              <a:rPr sz="1600" spc="-20" dirty="0">
                <a:solidFill>
                  <a:srgbClr val="292929"/>
                </a:solidFill>
                <a:latin typeface="Microsoft Sans Serif"/>
                <a:cs typeface="Microsoft Sans Serif"/>
              </a:rPr>
              <a:t>at</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100"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drone</a:t>
            </a:r>
            <a:r>
              <a:rPr sz="1600" spc="80" dirty="0">
                <a:solidFill>
                  <a:srgbClr val="292929"/>
                </a:solidFill>
                <a:latin typeface="Microsoft Sans Serif"/>
                <a:cs typeface="Microsoft Sans Serif"/>
              </a:rPr>
              <a:t> </a:t>
            </a:r>
            <a:r>
              <a:rPr sz="1600" spc="-50" dirty="0">
                <a:solidFill>
                  <a:srgbClr val="292929"/>
                </a:solidFill>
                <a:latin typeface="Microsoft Sans Serif"/>
                <a:cs typeface="Microsoft Sans Serif"/>
              </a:rPr>
              <a:t>ships</a:t>
            </a:r>
            <a:r>
              <a:rPr sz="1600" spc="75" dirty="0">
                <a:solidFill>
                  <a:srgbClr val="292929"/>
                </a:solidFill>
                <a:latin typeface="Microsoft Sans Serif"/>
                <a:cs typeface="Microsoft Sans Serif"/>
              </a:rPr>
              <a:t> </a:t>
            </a:r>
            <a:r>
              <a:rPr sz="1600" spc="-45" dirty="0">
                <a:solidFill>
                  <a:srgbClr val="292929"/>
                </a:solidFill>
                <a:latin typeface="Microsoft Sans Serif"/>
                <a:cs typeface="Microsoft Sans Serif"/>
              </a:rPr>
              <a:t>having</a:t>
            </a:r>
            <a:r>
              <a:rPr sz="1600" spc="100" dirty="0">
                <a:solidFill>
                  <a:srgbClr val="292929"/>
                </a:solidFill>
                <a:latin typeface="Microsoft Sans Serif"/>
                <a:cs typeface="Microsoft Sans Serif"/>
              </a:rPr>
              <a:t> </a:t>
            </a:r>
            <a:r>
              <a:rPr sz="1600" spc="-40" dirty="0">
                <a:solidFill>
                  <a:srgbClr val="292929"/>
                </a:solidFill>
                <a:latin typeface="Microsoft Sans Serif"/>
                <a:cs typeface="Microsoft Sans Serif"/>
              </a:rPr>
              <a:t>payload</a:t>
            </a:r>
            <a:r>
              <a:rPr sz="1600" spc="90" dirty="0">
                <a:solidFill>
                  <a:srgbClr val="292929"/>
                </a:solidFill>
                <a:latin typeface="Microsoft Sans Serif"/>
                <a:cs typeface="Microsoft Sans Serif"/>
              </a:rPr>
              <a:t> </a:t>
            </a:r>
            <a:r>
              <a:rPr sz="1600" spc="-55" dirty="0">
                <a:solidFill>
                  <a:srgbClr val="292929"/>
                </a:solidFill>
                <a:latin typeface="Microsoft Sans Serif"/>
                <a:cs typeface="Microsoft Sans Serif"/>
              </a:rPr>
              <a:t>above</a:t>
            </a:r>
            <a:r>
              <a:rPr sz="1600" spc="65" dirty="0">
                <a:solidFill>
                  <a:srgbClr val="292929"/>
                </a:solidFill>
                <a:latin typeface="Microsoft Sans Serif"/>
                <a:cs typeface="Microsoft Sans Serif"/>
              </a:rPr>
              <a:t> </a:t>
            </a:r>
            <a:r>
              <a:rPr sz="1600" spc="-25" dirty="0">
                <a:solidFill>
                  <a:srgbClr val="292929"/>
                </a:solidFill>
                <a:latin typeface="Microsoft Sans Serif"/>
                <a:cs typeface="Microsoft Sans Serif"/>
              </a:rPr>
              <a:t>the</a:t>
            </a:r>
            <a:r>
              <a:rPr sz="1600" spc="75" dirty="0">
                <a:solidFill>
                  <a:srgbClr val="292929"/>
                </a:solidFill>
                <a:latin typeface="Microsoft Sans Serif"/>
                <a:cs typeface="Microsoft Sans Serif"/>
              </a:rPr>
              <a:t> </a:t>
            </a:r>
            <a:r>
              <a:rPr sz="1600" spc="-65" dirty="0">
                <a:solidFill>
                  <a:srgbClr val="292929"/>
                </a:solidFill>
                <a:latin typeface="Microsoft Sans Serif"/>
                <a:cs typeface="Microsoft Sans Serif"/>
              </a:rPr>
              <a:t>average;</a:t>
            </a:r>
            <a:endParaRPr sz="16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600" spc="-30" dirty="0">
                <a:solidFill>
                  <a:srgbClr val="292929"/>
                </a:solidFill>
                <a:latin typeface="Microsoft Sans Serif"/>
                <a:cs typeface="Microsoft Sans Serif"/>
              </a:rPr>
              <a:t>Almost</a:t>
            </a:r>
            <a:r>
              <a:rPr sz="1600" spc="65" dirty="0">
                <a:solidFill>
                  <a:srgbClr val="292929"/>
                </a:solidFill>
                <a:latin typeface="Microsoft Sans Serif"/>
                <a:cs typeface="Microsoft Sans Serif"/>
              </a:rPr>
              <a:t> </a:t>
            </a:r>
            <a:r>
              <a:rPr sz="1600" spc="55" dirty="0">
                <a:solidFill>
                  <a:srgbClr val="292929"/>
                </a:solidFill>
                <a:latin typeface="Microsoft Sans Serif"/>
                <a:cs typeface="Microsoft Sans Serif"/>
              </a:rPr>
              <a:t>100%</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60" dirty="0">
                <a:solidFill>
                  <a:srgbClr val="292929"/>
                </a:solidFill>
                <a:latin typeface="Microsoft Sans Serif"/>
                <a:cs typeface="Microsoft Sans Serif"/>
              </a:rPr>
              <a:t> </a:t>
            </a:r>
            <a:r>
              <a:rPr sz="1600" spc="-50" dirty="0">
                <a:solidFill>
                  <a:srgbClr val="292929"/>
                </a:solidFill>
                <a:latin typeface="Microsoft Sans Serif"/>
                <a:cs typeface="Microsoft Sans Serif"/>
              </a:rPr>
              <a:t>mission</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outcomes</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were</a:t>
            </a:r>
            <a:r>
              <a:rPr sz="1600" spc="55" dirty="0">
                <a:solidFill>
                  <a:srgbClr val="292929"/>
                </a:solidFill>
                <a:latin typeface="Microsoft Sans Serif"/>
                <a:cs typeface="Microsoft Sans Serif"/>
              </a:rPr>
              <a:t> </a:t>
            </a:r>
            <a:r>
              <a:rPr sz="1600" spc="-75" dirty="0">
                <a:solidFill>
                  <a:srgbClr val="292929"/>
                </a:solidFill>
                <a:latin typeface="Microsoft Sans Serif"/>
                <a:cs typeface="Microsoft Sans Serif"/>
              </a:rPr>
              <a:t>successful;</a:t>
            </a:r>
            <a:endParaRPr sz="1600">
              <a:latin typeface="Microsoft Sans Serif"/>
              <a:cs typeface="Microsoft Sans Serif"/>
            </a:endParaRPr>
          </a:p>
          <a:p>
            <a:pPr marL="698500" lvl="1" indent="-228600">
              <a:lnSpc>
                <a:spcPct val="100000"/>
              </a:lnSpc>
              <a:spcBef>
                <a:spcPts val="1405"/>
              </a:spcBef>
              <a:buFont typeface="Arial"/>
              <a:buChar char="•"/>
              <a:tabLst>
                <a:tab pos="697865" algn="l"/>
                <a:tab pos="698500" algn="l"/>
              </a:tabLst>
            </a:pPr>
            <a:r>
              <a:rPr sz="1600" spc="-75" dirty="0">
                <a:solidFill>
                  <a:srgbClr val="292929"/>
                </a:solidFill>
                <a:latin typeface="Microsoft Sans Serif"/>
                <a:cs typeface="Microsoft Sans Serif"/>
              </a:rPr>
              <a:t>Two</a:t>
            </a:r>
            <a:r>
              <a:rPr sz="1600" spc="60" dirty="0">
                <a:solidFill>
                  <a:srgbClr val="292929"/>
                </a:solidFill>
                <a:latin typeface="Microsoft Sans Serif"/>
                <a:cs typeface="Microsoft Sans Serif"/>
              </a:rPr>
              <a:t> </a:t>
            </a:r>
            <a:r>
              <a:rPr sz="1600" spc="-20" dirty="0">
                <a:solidFill>
                  <a:srgbClr val="292929"/>
                </a:solidFill>
                <a:latin typeface="Microsoft Sans Serif"/>
                <a:cs typeface="Microsoft Sans Serif"/>
              </a:rPr>
              <a:t>booster</a:t>
            </a:r>
            <a:r>
              <a:rPr sz="1600" spc="85" dirty="0">
                <a:solidFill>
                  <a:srgbClr val="292929"/>
                </a:solidFill>
                <a:latin typeface="Microsoft Sans Serif"/>
                <a:cs typeface="Microsoft Sans Serif"/>
              </a:rPr>
              <a:t> </a:t>
            </a:r>
            <a:r>
              <a:rPr sz="1600" spc="-45" dirty="0">
                <a:solidFill>
                  <a:srgbClr val="292929"/>
                </a:solidFill>
                <a:latin typeface="Microsoft Sans Serif"/>
                <a:cs typeface="Microsoft Sans Serif"/>
              </a:rPr>
              <a:t>versions</a:t>
            </a:r>
            <a:r>
              <a:rPr sz="1600" spc="60" dirty="0">
                <a:solidFill>
                  <a:srgbClr val="292929"/>
                </a:solidFill>
                <a:latin typeface="Microsoft Sans Serif"/>
                <a:cs typeface="Microsoft Sans Serif"/>
              </a:rPr>
              <a:t> </a:t>
            </a:r>
            <a:r>
              <a:rPr sz="1600" spc="-35" dirty="0">
                <a:solidFill>
                  <a:srgbClr val="292929"/>
                </a:solidFill>
                <a:latin typeface="Microsoft Sans Serif"/>
                <a:cs typeface="Microsoft Sans Serif"/>
              </a:rPr>
              <a:t>failed</a:t>
            </a:r>
            <a:r>
              <a:rPr sz="1600" spc="90" dirty="0">
                <a:solidFill>
                  <a:srgbClr val="292929"/>
                </a:solidFill>
                <a:latin typeface="Microsoft Sans Serif"/>
                <a:cs typeface="Microsoft Sans Serif"/>
              </a:rPr>
              <a:t> </a:t>
            </a:r>
            <a:r>
              <a:rPr sz="1600" spc="-20" dirty="0">
                <a:solidFill>
                  <a:srgbClr val="292929"/>
                </a:solidFill>
                <a:latin typeface="Microsoft Sans Serif"/>
                <a:cs typeface="Microsoft Sans Serif"/>
              </a:rPr>
              <a:t>at</a:t>
            </a:r>
            <a:r>
              <a:rPr sz="1600" spc="75"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9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60" dirty="0">
                <a:solidFill>
                  <a:srgbClr val="292929"/>
                </a:solidFill>
                <a:latin typeface="Microsoft Sans Serif"/>
                <a:cs typeface="Microsoft Sans Serif"/>
              </a:rPr>
              <a:t> </a:t>
            </a:r>
            <a:r>
              <a:rPr sz="1600" spc="-25" dirty="0">
                <a:solidFill>
                  <a:srgbClr val="292929"/>
                </a:solidFill>
                <a:latin typeface="Microsoft Sans Serif"/>
                <a:cs typeface="Microsoft Sans Serif"/>
              </a:rPr>
              <a:t>drone</a:t>
            </a:r>
            <a:r>
              <a:rPr sz="1600" spc="75" dirty="0">
                <a:solidFill>
                  <a:srgbClr val="292929"/>
                </a:solidFill>
                <a:latin typeface="Microsoft Sans Serif"/>
                <a:cs typeface="Microsoft Sans Serif"/>
              </a:rPr>
              <a:t> </a:t>
            </a:r>
            <a:r>
              <a:rPr sz="1600" spc="-50" dirty="0">
                <a:solidFill>
                  <a:srgbClr val="292929"/>
                </a:solidFill>
                <a:latin typeface="Microsoft Sans Serif"/>
                <a:cs typeface="Microsoft Sans Serif"/>
              </a:rPr>
              <a:t>ships</a:t>
            </a:r>
            <a:r>
              <a:rPr sz="1600" spc="75" dirty="0">
                <a:solidFill>
                  <a:srgbClr val="292929"/>
                </a:solidFill>
                <a:latin typeface="Microsoft Sans Serif"/>
                <a:cs typeface="Microsoft Sans Serif"/>
              </a:rPr>
              <a:t> </a:t>
            </a:r>
            <a:r>
              <a:rPr sz="1600" spc="-15" dirty="0">
                <a:solidFill>
                  <a:srgbClr val="292929"/>
                </a:solidFill>
                <a:latin typeface="Microsoft Sans Serif"/>
                <a:cs typeface="Microsoft Sans Serif"/>
              </a:rPr>
              <a:t>in</a:t>
            </a:r>
            <a:r>
              <a:rPr sz="1600" spc="80" dirty="0">
                <a:solidFill>
                  <a:srgbClr val="292929"/>
                </a:solidFill>
                <a:latin typeface="Microsoft Sans Serif"/>
                <a:cs typeface="Microsoft Sans Serif"/>
              </a:rPr>
              <a:t> </a:t>
            </a:r>
            <a:r>
              <a:rPr sz="1600" spc="35" dirty="0">
                <a:solidFill>
                  <a:srgbClr val="292929"/>
                </a:solidFill>
                <a:latin typeface="Microsoft Sans Serif"/>
                <a:cs typeface="Microsoft Sans Serif"/>
              </a:rPr>
              <a:t>2015:</a:t>
            </a:r>
            <a:r>
              <a:rPr sz="1600" spc="70"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5" dirty="0">
                <a:solidFill>
                  <a:srgbClr val="292929"/>
                </a:solidFill>
                <a:latin typeface="Microsoft Sans Serif"/>
                <a:cs typeface="Microsoft Sans Serif"/>
              </a:rPr>
              <a:t> </a:t>
            </a:r>
            <a:r>
              <a:rPr sz="1600" spc="30" dirty="0">
                <a:solidFill>
                  <a:srgbClr val="292929"/>
                </a:solidFill>
                <a:latin typeface="Microsoft Sans Serif"/>
                <a:cs typeface="Microsoft Sans Serif"/>
              </a:rPr>
              <a:t>B1012</a:t>
            </a:r>
            <a:r>
              <a:rPr sz="1600" spc="70" dirty="0">
                <a:solidFill>
                  <a:srgbClr val="292929"/>
                </a:solidFill>
                <a:latin typeface="Microsoft Sans Serif"/>
                <a:cs typeface="Microsoft Sans Serif"/>
              </a:rPr>
              <a:t> </a:t>
            </a:r>
            <a:r>
              <a:rPr sz="1600" spc="-55" dirty="0">
                <a:solidFill>
                  <a:srgbClr val="292929"/>
                </a:solidFill>
                <a:latin typeface="Microsoft Sans Serif"/>
                <a:cs typeface="Microsoft Sans Serif"/>
              </a:rPr>
              <a:t>and</a:t>
            </a:r>
            <a:r>
              <a:rPr sz="1600" spc="75" dirty="0">
                <a:solidFill>
                  <a:srgbClr val="292929"/>
                </a:solidFill>
                <a:latin typeface="Microsoft Sans Serif"/>
                <a:cs typeface="Microsoft Sans Serif"/>
              </a:rPr>
              <a:t> </a:t>
            </a:r>
            <a:r>
              <a:rPr sz="1600" spc="-35" dirty="0">
                <a:solidFill>
                  <a:srgbClr val="292929"/>
                </a:solidFill>
                <a:latin typeface="Microsoft Sans Serif"/>
                <a:cs typeface="Microsoft Sans Serif"/>
              </a:rPr>
              <a:t>F9</a:t>
            </a:r>
            <a:r>
              <a:rPr sz="1600" spc="70" dirty="0">
                <a:solidFill>
                  <a:srgbClr val="292929"/>
                </a:solidFill>
                <a:latin typeface="Microsoft Sans Serif"/>
                <a:cs typeface="Microsoft Sans Serif"/>
              </a:rPr>
              <a:t> </a:t>
            </a:r>
            <a:r>
              <a:rPr sz="1600" dirty="0">
                <a:solidFill>
                  <a:srgbClr val="292929"/>
                </a:solidFill>
                <a:latin typeface="Microsoft Sans Serif"/>
                <a:cs typeface="Microsoft Sans Serif"/>
              </a:rPr>
              <a:t>v1.1</a:t>
            </a:r>
            <a:r>
              <a:rPr sz="1600" spc="55" dirty="0">
                <a:solidFill>
                  <a:srgbClr val="292929"/>
                </a:solidFill>
                <a:latin typeface="Microsoft Sans Serif"/>
                <a:cs typeface="Microsoft Sans Serif"/>
              </a:rPr>
              <a:t> </a:t>
            </a:r>
            <a:r>
              <a:rPr sz="1600" spc="10" dirty="0">
                <a:solidFill>
                  <a:srgbClr val="292929"/>
                </a:solidFill>
                <a:latin typeface="Microsoft Sans Serif"/>
                <a:cs typeface="Microsoft Sans Serif"/>
              </a:rPr>
              <a:t>B1015;</a:t>
            </a:r>
            <a:endParaRPr sz="16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600" spc="-110" dirty="0">
                <a:solidFill>
                  <a:srgbClr val="292929"/>
                </a:solidFill>
                <a:latin typeface="Microsoft Sans Serif"/>
                <a:cs typeface="Microsoft Sans Serif"/>
              </a:rPr>
              <a:t>The</a:t>
            </a:r>
            <a:r>
              <a:rPr sz="1600" spc="70" dirty="0">
                <a:solidFill>
                  <a:srgbClr val="292929"/>
                </a:solidFill>
                <a:latin typeface="Microsoft Sans Serif"/>
                <a:cs typeface="Microsoft Sans Serif"/>
              </a:rPr>
              <a:t> </a:t>
            </a:r>
            <a:r>
              <a:rPr sz="1600" spc="-45" dirty="0">
                <a:solidFill>
                  <a:srgbClr val="292929"/>
                </a:solidFill>
                <a:latin typeface="Microsoft Sans Serif"/>
                <a:cs typeface="Microsoft Sans Serif"/>
              </a:rPr>
              <a:t>number</a:t>
            </a:r>
            <a:r>
              <a:rPr sz="1600" spc="80" dirty="0">
                <a:solidFill>
                  <a:srgbClr val="292929"/>
                </a:solidFill>
                <a:latin typeface="Microsoft Sans Serif"/>
                <a:cs typeface="Microsoft Sans Serif"/>
              </a:rPr>
              <a:t> </a:t>
            </a:r>
            <a:r>
              <a:rPr sz="1600" spc="-5" dirty="0">
                <a:solidFill>
                  <a:srgbClr val="292929"/>
                </a:solidFill>
                <a:latin typeface="Microsoft Sans Serif"/>
                <a:cs typeface="Microsoft Sans Serif"/>
              </a:rPr>
              <a:t>of</a:t>
            </a:r>
            <a:r>
              <a:rPr sz="1600" spc="80" dirty="0">
                <a:solidFill>
                  <a:srgbClr val="292929"/>
                </a:solidFill>
                <a:latin typeface="Microsoft Sans Serif"/>
                <a:cs typeface="Microsoft Sans Serif"/>
              </a:rPr>
              <a:t> </a:t>
            </a:r>
            <a:r>
              <a:rPr sz="1600" spc="-25" dirty="0">
                <a:solidFill>
                  <a:srgbClr val="292929"/>
                </a:solidFill>
                <a:latin typeface="Microsoft Sans Serif"/>
                <a:cs typeface="Microsoft Sans Serif"/>
              </a:rPr>
              <a:t>landing</a:t>
            </a:r>
            <a:r>
              <a:rPr sz="1600" spc="90" dirty="0">
                <a:solidFill>
                  <a:srgbClr val="292929"/>
                </a:solidFill>
                <a:latin typeface="Microsoft Sans Serif"/>
                <a:cs typeface="Microsoft Sans Serif"/>
              </a:rPr>
              <a:t> </a:t>
            </a:r>
            <a:r>
              <a:rPr sz="1600" spc="-50" dirty="0">
                <a:solidFill>
                  <a:srgbClr val="292929"/>
                </a:solidFill>
                <a:latin typeface="Microsoft Sans Serif"/>
                <a:cs typeface="Microsoft Sans Serif"/>
              </a:rPr>
              <a:t>outcomes</a:t>
            </a:r>
            <a:r>
              <a:rPr sz="1600" spc="90" dirty="0">
                <a:solidFill>
                  <a:srgbClr val="292929"/>
                </a:solidFill>
                <a:latin typeface="Microsoft Sans Serif"/>
                <a:cs typeface="Microsoft Sans Serif"/>
              </a:rPr>
              <a:t> </a:t>
            </a:r>
            <a:r>
              <a:rPr sz="1600" spc="-80" dirty="0">
                <a:solidFill>
                  <a:srgbClr val="292929"/>
                </a:solidFill>
                <a:latin typeface="Microsoft Sans Serif"/>
                <a:cs typeface="Microsoft Sans Serif"/>
              </a:rPr>
              <a:t>became</a:t>
            </a:r>
            <a:r>
              <a:rPr sz="1600" spc="70" dirty="0">
                <a:solidFill>
                  <a:srgbClr val="292929"/>
                </a:solidFill>
                <a:latin typeface="Microsoft Sans Serif"/>
                <a:cs typeface="Microsoft Sans Serif"/>
              </a:rPr>
              <a:t> </a:t>
            </a:r>
            <a:r>
              <a:rPr sz="1600" spc="-105" dirty="0">
                <a:solidFill>
                  <a:srgbClr val="292929"/>
                </a:solidFill>
                <a:latin typeface="Microsoft Sans Serif"/>
                <a:cs typeface="Microsoft Sans Serif"/>
              </a:rPr>
              <a:t>as</a:t>
            </a:r>
            <a:r>
              <a:rPr sz="1600" spc="70" dirty="0">
                <a:solidFill>
                  <a:srgbClr val="292929"/>
                </a:solidFill>
                <a:latin typeface="Microsoft Sans Serif"/>
                <a:cs typeface="Microsoft Sans Serif"/>
              </a:rPr>
              <a:t> </a:t>
            </a:r>
            <a:r>
              <a:rPr sz="1600" spc="-5" dirty="0">
                <a:solidFill>
                  <a:srgbClr val="292929"/>
                </a:solidFill>
                <a:latin typeface="Microsoft Sans Serif"/>
                <a:cs typeface="Microsoft Sans Serif"/>
              </a:rPr>
              <a:t>better</a:t>
            </a:r>
            <a:r>
              <a:rPr sz="1600" spc="40" dirty="0">
                <a:solidFill>
                  <a:srgbClr val="292929"/>
                </a:solidFill>
                <a:latin typeface="Microsoft Sans Serif"/>
                <a:cs typeface="Microsoft Sans Serif"/>
              </a:rPr>
              <a:t> </a:t>
            </a:r>
            <a:r>
              <a:rPr sz="1600" spc="-105" dirty="0">
                <a:solidFill>
                  <a:srgbClr val="292929"/>
                </a:solidFill>
                <a:latin typeface="Microsoft Sans Serif"/>
                <a:cs typeface="Microsoft Sans Serif"/>
              </a:rPr>
              <a:t>as</a:t>
            </a:r>
            <a:r>
              <a:rPr sz="1600" spc="65" dirty="0">
                <a:solidFill>
                  <a:srgbClr val="292929"/>
                </a:solidFill>
                <a:latin typeface="Microsoft Sans Serif"/>
                <a:cs typeface="Microsoft Sans Serif"/>
              </a:rPr>
              <a:t> </a:t>
            </a:r>
            <a:r>
              <a:rPr sz="1600" spc="-70" dirty="0">
                <a:solidFill>
                  <a:srgbClr val="292929"/>
                </a:solidFill>
                <a:latin typeface="Microsoft Sans Serif"/>
                <a:cs typeface="Microsoft Sans Serif"/>
              </a:rPr>
              <a:t>years</a:t>
            </a:r>
            <a:r>
              <a:rPr sz="1600" spc="55" dirty="0">
                <a:solidFill>
                  <a:srgbClr val="292929"/>
                </a:solidFill>
                <a:latin typeface="Microsoft Sans Serif"/>
                <a:cs typeface="Microsoft Sans Serif"/>
              </a:rPr>
              <a:t> </a:t>
            </a:r>
            <a:r>
              <a:rPr sz="1600" spc="-70" dirty="0">
                <a:solidFill>
                  <a:srgbClr val="292929"/>
                </a:solidFill>
                <a:latin typeface="Microsoft Sans Serif"/>
                <a:cs typeface="Microsoft Sans Serif"/>
              </a:rPr>
              <a:t>passed.</a:t>
            </a:r>
            <a:endParaRPr sz="16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17</a:t>
            </a:fld>
            <a:endParaRPr spc="75" dirty="0"/>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10147300" cy="120967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0" dirty="0">
                <a:solidFill>
                  <a:srgbClr val="292929"/>
                </a:solidFill>
                <a:latin typeface="Microsoft Sans Serif"/>
                <a:cs typeface="Microsoft Sans Serif"/>
              </a:rPr>
              <a:t>Using</a:t>
            </a:r>
            <a:r>
              <a:rPr sz="2200" spc="100" dirty="0">
                <a:solidFill>
                  <a:srgbClr val="292929"/>
                </a:solidFill>
                <a:latin typeface="Microsoft Sans Serif"/>
                <a:cs typeface="Microsoft Sans Serif"/>
              </a:rPr>
              <a:t> </a:t>
            </a:r>
            <a:r>
              <a:rPr sz="2200" spc="-40" dirty="0">
                <a:solidFill>
                  <a:srgbClr val="292929"/>
                </a:solidFill>
                <a:latin typeface="Microsoft Sans Serif"/>
                <a:cs typeface="Microsoft Sans Serif"/>
              </a:rPr>
              <a:t>interactive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analytics</a:t>
            </a:r>
            <a:r>
              <a:rPr sz="2200" spc="80"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9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9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114"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90" dirty="0">
                <a:solidFill>
                  <a:srgbClr val="292929"/>
                </a:solidFill>
                <a:latin typeface="Microsoft Sans Serif"/>
                <a:cs typeface="Microsoft Sans Serif"/>
              </a:rPr>
              <a:t> </a:t>
            </a:r>
            <a:r>
              <a:rPr sz="2200" spc="-110" dirty="0">
                <a:solidFill>
                  <a:srgbClr val="292929"/>
                </a:solidFill>
                <a:latin typeface="Microsoft Sans Serif"/>
                <a:cs typeface="Microsoft Sans Serif"/>
              </a:rPr>
              <a:t>use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in</a:t>
            </a:r>
            <a:endParaRPr sz="2200">
              <a:latin typeface="Microsoft Sans Serif"/>
              <a:cs typeface="Microsoft Sans Serif"/>
            </a:endParaRPr>
          </a:p>
          <a:p>
            <a:pPr marL="241300">
              <a:lnSpc>
                <a:spcPct val="100000"/>
              </a:lnSpc>
            </a:pPr>
            <a:r>
              <a:rPr sz="2200" spc="-65" dirty="0">
                <a:solidFill>
                  <a:srgbClr val="292929"/>
                </a:solidFill>
                <a:latin typeface="Microsoft Sans Serif"/>
                <a:cs typeface="Microsoft Sans Serif"/>
              </a:rPr>
              <a:t>safety</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places,</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near</a:t>
            </a:r>
            <a:r>
              <a:rPr sz="2200" spc="8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sea,</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90" dirty="0">
                <a:solidFill>
                  <a:srgbClr val="292929"/>
                </a:solidFill>
                <a:latin typeface="Microsoft Sans Serif"/>
                <a:cs typeface="Microsoft Sans Serif"/>
              </a:rPr>
              <a:t>example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45" dirty="0">
                <a:solidFill>
                  <a:srgbClr val="292929"/>
                </a:solidFill>
                <a:latin typeface="Microsoft Sans Serif"/>
                <a:cs typeface="Microsoft Sans Serif"/>
              </a:rPr>
              <a:t> </a:t>
            </a:r>
            <a:r>
              <a:rPr sz="2200" spc="5" dirty="0">
                <a:solidFill>
                  <a:srgbClr val="292929"/>
                </a:solidFill>
                <a:latin typeface="Microsoft Sans Serif"/>
                <a:cs typeface="Microsoft Sans Serif"/>
              </a:rPr>
              <a:t>good</a:t>
            </a:r>
            <a:r>
              <a:rPr sz="2200" spc="85" dirty="0">
                <a:solidFill>
                  <a:srgbClr val="292929"/>
                </a:solidFill>
                <a:latin typeface="Microsoft Sans Serif"/>
                <a:cs typeface="Microsoft Sans Serif"/>
              </a:rPr>
              <a:t> </a:t>
            </a:r>
            <a:r>
              <a:rPr sz="2200" spc="-15" dirty="0">
                <a:solidFill>
                  <a:srgbClr val="292929"/>
                </a:solidFill>
                <a:latin typeface="Microsoft Sans Serif"/>
                <a:cs typeface="Microsoft Sans Serif"/>
              </a:rPr>
              <a:t>logistic</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infrastructure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around.</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45" dirty="0">
                <a:solidFill>
                  <a:srgbClr val="292929"/>
                </a:solidFill>
                <a:latin typeface="Microsoft Sans Serif"/>
                <a:cs typeface="Microsoft Sans Serif"/>
              </a:rPr>
              <a:t>Most</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happens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at</a:t>
            </a:r>
            <a:r>
              <a:rPr sz="2200" spc="55" dirty="0">
                <a:solidFill>
                  <a:srgbClr val="292929"/>
                </a:solidFill>
                <a:latin typeface="Microsoft Sans Serif"/>
                <a:cs typeface="Microsoft Sans Serif"/>
              </a:rPr>
              <a:t> </a:t>
            </a:r>
            <a:r>
              <a:rPr sz="2200" spc="-80" dirty="0">
                <a:solidFill>
                  <a:srgbClr val="292929"/>
                </a:solidFill>
                <a:latin typeface="Microsoft Sans Serif"/>
                <a:cs typeface="Microsoft Sans Serif"/>
              </a:rPr>
              <a:t>east</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cost</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sites.</a:t>
            </a:r>
            <a:endParaRPr sz="220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grpSp>
        <p:nvGrpSpPr>
          <p:cNvPr id="4" name="object 4"/>
          <p:cNvGrpSpPr/>
          <p:nvPr/>
        </p:nvGrpSpPr>
        <p:grpSpPr>
          <a:xfrm>
            <a:off x="985519" y="3497579"/>
            <a:ext cx="10025380" cy="2456180"/>
            <a:chOff x="985519" y="3497579"/>
            <a:chExt cx="10025380" cy="2456180"/>
          </a:xfrm>
        </p:grpSpPr>
        <p:pic>
          <p:nvPicPr>
            <p:cNvPr id="5" name="object 5"/>
            <p:cNvPicPr/>
            <p:nvPr/>
          </p:nvPicPr>
          <p:blipFill>
            <a:blip r:embed="rId2" cstate="print"/>
            <a:stretch>
              <a:fillRect/>
            </a:stretch>
          </p:blipFill>
          <p:spPr>
            <a:xfrm>
              <a:off x="985519" y="3517899"/>
              <a:ext cx="4038600" cy="2435860"/>
            </a:xfrm>
            <a:prstGeom prst="rect">
              <a:avLst/>
            </a:prstGeom>
          </p:spPr>
        </p:pic>
        <p:pic>
          <p:nvPicPr>
            <p:cNvPr id="6" name="object 6"/>
            <p:cNvPicPr/>
            <p:nvPr/>
          </p:nvPicPr>
          <p:blipFill>
            <a:blip r:embed="rId3" cstate="print"/>
            <a:stretch>
              <a:fillRect/>
            </a:stretch>
          </p:blipFill>
          <p:spPr>
            <a:xfrm>
              <a:off x="6972299" y="3497579"/>
              <a:ext cx="4038600" cy="2456180"/>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18</a:t>
            </a:fld>
            <a:endParaRPr spc="7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0114" y="1823465"/>
            <a:ext cx="6859270"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50" dirty="0">
                <a:solidFill>
                  <a:srgbClr val="292929"/>
                </a:solidFill>
                <a:latin typeface="Microsoft Sans Serif"/>
                <a:cs typeface="Microsoft Sans Serif"/>
              </a:rPr>
              <a:t>Predictive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Analysis</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showed</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0" dirty="0">
                <a:solidFill>
                  <a:srgbClr val="292929"/>
                </a:solidFill>
                <a:latin typeface="Microsoft Sans Serif"/>
                <a:cs typeface="Microsoft Sans Serif"/>
              </a:rPr>
              <a:t> </a:t>
            </a:r>
            <a:r>
              <a:rPr sz="2200" spc="-65" dirty="0">
                <a:solidFill>
                  <a:srgbClr val="292929"/>
                </a:solidFill>
                <a:latin typeface="Microsoft Sans Serif"/>
                <a:cs typeface="Microsoft Sans Serif"/>
              </a:rPr>
              <a:t>Decision</a:t>
            </a:r>
            <a:r>
              <a:rPr sz="2200" spc="90" dirty="0">
                <a:solidFill>
                  <a:srgbClr val="292929"/>
                </a:solidFill>
                <a:latin typeface="Microsoft Sans Serif"/>
                <a:cs typeface="Microsoft Sans Serif"/>
              </a:rPr>
              <a:t> </a:t>
            </a:r>
            <a:r>
              <a:rPr sz="2200" spc="-120" dirty="0">
                <a:solidFill>
                  <a:srgbClr val="292929"/>
                </a:solidFill>
                <a:latin typeface="Microsoft Sans Serif"/>
                <a:cs typeface="Microsoft Sans Serif"/>
              </a:rPr>
              <a:t>Tree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Classifier </a:t>
            </a:r>
            <a:r>
              <a:rPr sz="2200" spc="-57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predict</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landings,</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having </a:t>
            </a:r>
            <a:r>
              <a:rPr sz="2200" spc="-570" dirty="0">
                <a:solidFill>
                  <a:srgbClr val="292929"/>
                </a:solidFill>
                <a:latin typeface="Microsoft Sans Serif"/>
                <a:cs typeface="Microsoft Sans Serif"/>
              </a:rPr>
              <a:t> </a:t>
            </a:r>
            <a:r>
              <a:rPr sz="2200" spc="-110" dirty="0">
                <a:solidFill>
                  <a:srgbClr val="292929"/>
                </a:solidFill>
                <a:latin typeface="Microsoft Sans Serif"/>
                <a:cs typeface="Microsoft Sans Serif"/>
              </a:rPr>
              <a:t>accuracy</a:t>
            </a:r>
            <a:r>
              <a:rPr sz="2200" spc="-10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 </a:t>
            </a:r>
            <a:r>
              <a:rPr sz="2200" spc="70" dirty="0">
                <a:solidFill>
                  <a:srgbClr val="292929"/>
                </a:solidFill>
                <a:latin typeface="Microsoft Sans Serif"/>
                <a:cs typeface="Microsoft Sans Serif"/>
              </a:rPr>
              <a:t>87% </a:t>
            </a:r>
            <a:r>
              <a:rPr sz="2200" spc="-70" dirty="0">
                <a:solidFill>
                  <a:srgbClr val="292929"/>
                </a:solidFill>
                <a:latin typeface="Microsoft Sans Serif"/>
                <a:cs typeface="Microsoft Sans Serif"/>
              </a:rPr>
              <a:t>and </a:t>
            </a:r>
            <a:r>
              <a:rPr sz="2200" spc="-110" dirty="0">
                <a:solidFill>
                  <a:srgbClr val="292929"/>
                </a:solidFill>
                <a:latin typeface="Microsoft Sans Serif"/>
                <a:cs typeface="Microsoft Sans Serif"/>
              </a:rPr>
              <a:t>accuracy</a:t>
            </a:r>
            <a:r>
              <a:rPr sz="2200" spc="36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 </a:t>
            </a:r>
            <a:r>
              <a:rPr sz="2200" spc="-15" dirty="0">
                <a:solidFill>
                  <a:srgbClr val="292929"/>
                </a:solidFill>
                <a:latin typeface="Microsoft Sans Serif"/>
                <a:cs typeface="Microsoft Sans Serif"/>
              </a:rPr>
              <a:t>test </a:t>
            </a:r>
            <a:r>
              <a:rPr sz="2200" spc="-45" dirty="0">
                <a:solidFill>
                  <a:srgbClr val="292929"/>
                </a:solidFill>
                <a:latin typeface="Microsoft Sans Serif"/>
                <a:cs typeface="Microsoft Sans Serif"/>
              </a:rPr>
              <a:t>data over </a:t>
            </a:r>
            <a:r>
              <a:rPr sz="2200" spc="-40" dirty="0">
                <a:solidFill>
                  <a:srgbClr val="292929"/>
                </a:solidFill>
                <a:latin typeface="Microsoft Sans Serif"/>
                <a:cs typeface="Microsoft Sans Serif"/>
              </a:rPr>
              <a:t> </a:t>
            </a:r>
            <a:r>
              <a:rPr sz="2200" spc="30" dirty="0">
                <a:solidFill>
                  <a:srgbClr val="292929"/>
                </a:solidFill>
                <a:latin typeface="Microsoft Sans Serif"/>
                <a:cs typeface="Microsoft Sans Serif"/>
              </a:rPr>
              <a:t>94%.</a:t>
            </a:r>
            <a:endParaRPr sz="2200">
              <a:latin typeface="Microsoft Sans Serif"/>
              <a:cs typeface="Microsoft Sans Serif"/>
            </a:endParaRPr>
          </a:p>
        </p:txBody>
      </p:sp>
      <p:sp>
        <p:nvSpPr>
          <p:cNvPr id="3" name="object 3"/>
          <p:cNvSpPr txBox="1">
            <a:spLocks noGrp="1"/>
          </p:cNvSpPr>
          <p:nvPr>
            <p:ph type="title"/>
          </p:nvPr>
        </p:nvSpPr>
        <p:spPr>
          <a:xfrm>
            <a:off x="848994" y="418782"/>
            <a:ext cx="1456055" cy="589915"/>
          </a:xfrm>
          <a:prstGeom prst="rect">
            <a:avLst/>
          </a:prstGeom>
        </p:spPr>
        <p:txBody>
          <a:bodyPr vert="horz" wrap="square" lIns="0" tIns="12700" rIns="0" bIns="0" rtlCol="0">
            <a:spAutoFit/>
          </a:bodyPr>
          <a:lstStyle/>
          <a:p>
            <a:pPr marL="12700">
              <a:lnSpc>
                <a:spcPct val="100000"/>
              </a:lnSpc>
              <a:spcBef>
                <a:spcPts val="100"/>
              </a:spcBef>
            </a:pPr>
            <a:r>
              <a:rPr spc="-165" dirty="0"/>
              <a:t>Results</a:t>
            </a:r>
          </a:p>
        </p:txBody>
      </p:sp>
      <p:pic>
        <p:nvPicPr>
          <p:cNvPr id="4" name="object 4"/>
          <p:cNvPicPr/>
          <p:nvPr/>
        </p:nvPicPr>
        <p:blipFill>
          <a:blip r:embed="rId2" cstate="print"/>
          <a:stretch>
            <a:fillRect/>
          </a:stretch>
        </p:blipFill>
        <p:spPr>
          <a:xfrm>
            <a:off x="7609840" y="2961639"/>
            <a:ext cx="3675379" cy="26466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19</a:t>
            </a:fld>
            <a:endParaRPr spc="7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589" y="1952001"/>
            <a:ext cx="2542540" cy="3104515"/>
          </a:xfrm>
          <a:prstGeom prst="rect">
            <a:avLst/>
          </a:prstGeom>
        </p:spPr>
        <p:txBody>
          <a:bodyPr vert="horz" wrap="square" lIns="0" tIns="189865" rIns="0" bIns="0" rtlCol="0">
            <a:spAutoFit/>
          </a:bodyPr>
          <a:lstStyle/>
          <a:p>
            <a:pPr marL="241300" indent="-228600">
              <a:lnSpc>
                <a:spcPct val="100000"/>
              </a:lnSpc>
              <a:spcBef>
                <a:spcPts val="1495"/>
              </a:spcBef>
              <a:buFont typeface="Arial"/>
              <a:buChar char="•"/>
              <a:tabLst>
                <a:tab pos="240665" algn="l"/>
                <a:tab pos="241300" algn="l"/>
              </a:tabLst>
            </a:pPr>
            <a:r>
              <a:rPr sz="2200" spc="-95" dirty="0">
                <a:solidFill>
                  <a:srgbClr val="292929"/>
                </a:solidFill>
                <a:latin typeface="Microsoft Sans Serif"/>
                <a:cs typeface="Microsoft Sans Serif"/>
              </a:rPr>
              <a:t>Executive</a:t>
            </a:r>
            <a:r>
              <a:rPr sz="2200" spc="45" dirty="0">
                <a:solidFill>
                  <a:srgbClr val="292929"/>
                </a:solidFill>
                <a:latin typeface="Microsoft Sans Serif"/>
                <a:cs typeface="Microsoft Sans Serif"/>
              </a:rPr>
              <a:t> </a:t>
            </a:r>
            <a:r>
              <a:rPr sz="2200" spc="-120" dirty="0">
                <a:solidFill>
                  <a:srgbClr val="292929"/>
                </a:solidFill>
                <a:latin typeface="Microsoft Sans Serif"/>
                <a:cs typeface="Microsoft Sans Serif"/>
              </a:rPr>
              <a:t>Summary</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20" dirty="0">
                <a:solidFill>
                  <a:srgbClr val="292929"/>
                </a:solidFill>
                <a:latin typeface="Microsoft Sans Serif"/>
                <a:cs typeface="Microsoft Sans Serif"/>
              </a:rPr>
              <a:t>Introduction</a:t>
            </a:r>
            <a:endParaRPr sz="2200">
              <a:latin typeface="Microsoft Sans Serif"/>
              <a:cs typeface="Microsoft Sans Serif"/>
            </a:endParaRPr>
          </a:p>
          <a:p>
            <a:pPr marL="241300" indent="-228600">
              <a:lnSpc>
                <a:spcPct val="100000"/>
              </a:lnSpc>
              <a:spcBef>
                <a:spcPts val="1405"/>
              </a:spcBef>
              <a:buFont typeface="Arial"/>
              <a:buChar char="•"/>
              <a:tabLst>
                <a:tab pos="240665" algn="l"/>
                <a:tab pos="241300" algn="l"/>
              </a:tabLst>
            </a:pPr>
            <a:r>
              <a:rPr sz="2200" spc="-25" dirty="0">
                <a:solidFill>
                  <a:srgbClr val="292929"/>
                </a:solidFill>
                <a:latin typeface="Microsoft Sans Serif"/>
                <a:cs typeface="Microsoft Sans Serif"/>
              </a:rPr>
              <a:t>Methodology</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100" dirty="0">
                <a:solidFill>
                  <a:srgbClr val="292929"/>
                </a:solidFill>
                <a:latin typeface="Microsoft Sans Serif"/>
                <a:cs typeface="Microsoft Sans Serif"/>
              </a:rPr>
              <a:t>Results</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80" dirty="0">
                <a:solidFill>
                  <a:srgbClr val="292929"/>
                </a:solidFill>
                <a:latin typeface="Microsoft Sans Serif"/>
                <a:cs typeface="Microsoft Sans Serif"/>
              </a:rPr>
              <a:t>Conclusion</a:t>
            </a:r>
            <a:endParaRPr sz="2200">
              <a:latin typeface="Microsoft Sans Serif"/>
              <a:cs typeface="Microsoft Sans Serif"/>
            </a:endParaRPr>
          </a:p>
          <a:p>
            <a:pPr marL="241300" indent="-228600">
              <a:lnSpc>
                <a:spcPct val="100000"/>
              </a:lnSpc>
              <a:spcBef>
                <a:spcPts val="1405"/>
              </a:spcBef>
              <a:buFont typeface="Arial"/>
              <a:buChar char="•"/>
              <a:tabLst>
                <a:tab pos="240665" algn="l"/>
                <a:tab pos="241300" algn="l"/>
              </a:tabLst>
            </a:pPr>
            <a:r>
              <a:rPr sz="2200" spc="-45" dirty="0">
                <a:solidFill>
                  <a:srgbClr val="292929"/>
                </a:solidFill>
                <a:latin typeface="Microsoft Sans Serif"/>
                <a:cs typeface="Microsoft Sans Serif"/>
              </a:rPr>
              <a:t>Appendix</a:t>
            </a:r>
            <a:endParaRPr sz="2200">
              <a:latin typeface="Microsoft Sans Serif"/>
              <a:cs typeface="Microsoft Sans Serif"/>
            </a:endParaRPr>
          </a:p>
        </p:txBody>
      </p:sp>
      <p:sp>
        <p:nvSpPr>
          <p:cNvPr id="4" name="object 4"/>
          <p:cNvSpPr txBox="1"/>
          <p:nvPr/>
        </p:nvSpPr>
        <p:spPr>
          <a:xfrm>
            <a:off x="11208766" y="6104032"/>
            <a:ext cx="2120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2</a:t>
            </a:fld>
            <a:endParaRPr sz="1600">
              <a:latin typeface="Microsoft Sans Serif"/>
              <a:cs typeface="Microsoft Sans Serif"/>
            </a:endParaRPr>
          </a:p>
        </p:txBody>
      </p:sp>
      <p:sp>
        <p:nvSpPr>
          <p:cNvPr id="3" name="object 3"/>
          <p:cNvSpPr txBox="1">
            <a:spLocks noGrp="1"/>
          </p:cNvSpPr>
          <p:nvPr>
            <p:ph type="title"/>
          </p:nvPr>
        </p:nvSpPr>
        <p:spPr>
          <a:xfrm>
            <a:off x="848994" y="418528"/>
            <a:ext cx="1461770" cy="589915"/>
          </a:xfrm>
          <a:prstGeom prst="rect">
            <a:avLst/>
          </a:prstGeom>
        </p:spPr>
        <p:txBody>
          <a:bodyPr vert="horz" wrap="square" lIns="0" tIns="12700" rIns="0" bIns="0" rtlCol="0">
            <a:spAutoFit/>
          </a:bodyPr>
          <a:lstStyle/>
          <a:p>
            <a:pPr marL="12700">
              <a:lnSpc>
                <a:spcPct val="100000"/>
              </a:lnSpc>
              <a:spcBef>
                <a:spcPts val="100"/>
              </a:spcBef>
            </a:pPr>
            <a:r>
              <a:rPr spc="-55" dirty="0"/>
              <a:t>Out</a:t>
            </a:r>
            <a:r>
              <a:rPr spc="-45" dirty="0"/>
              <a:t>l</a:t>
            </a:r>
            <a:r>
              <a:rPr spc="-20" dirty="0"/>
              <a:t>i</a:t>
            </a:r>
            <a:r>
              <a:rPr spc="-55" dirty="0"/>
              <a:t>n</a:t>
            </a:r>
            <a:r>
              <a:rPr spc="-210" dirty="0"/>
              <a: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3927" y="3870642"/>
            <a:ext cx="9347200" cy="1723389"/>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40"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plot</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it’s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verify</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site</a:t>
            </a:r>
            <a:endParaRPr sz="2200">
              <a:latin typeface="Microsoft Sans Serif"/>
              <a:cs typeface="Microsoft Sans Serif"/>
            </a:endParaRPr>
          </a:p>
          <a:p>
            <a:pPr marL="241300">
              <a:lnSpc>
                <a:spcPct val="100000"/>
              </a:lnSpc>
              <a:spcBef>
                <a:spcPts val="5"/>
              </a:spcBef>
            </a:pPr>
            <a:r>
              <a:rPr sz="2200" spc="-85" dirty="0">
                <a:solidFill>
                  <a:srgbClr val="292929"/>
                </a:solidFill>
                <a:latin typeface="Microsoft Sans Serif"/>
                <a:cs typeface="Microsoft Sans Serif"/>
              </a:rPr>
              <a:t>nowadays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is</a:t>
            </a:r>
            <a:r>
              <a:rPr sz="2200" spc="75" dirty="0">
                <a:solidFill>
                  <a:srgbClr val="292929"/>
                </a:solidFill>
                <a:latin typeface="Microsoft Sans Serif"/>
                <a:cs typeface="Microsoft Sans Serif"/>
              </a:rPr>
              <a:t> </a:t>
            </a:r>
            <a:r>
              <a:rPr sz="2200" spc="-160" dirty="0">
                <a:solidFill>
                  <a:srgbClr val="292929"/>
                </a:solidFill>
                <a:latin typeface="Microsoft Sans Serif"/>
                <a:cs typeface="Microsoft Sans Serif"/>
              </a:rPr>
              <a:t>CCAF5</a:t>
            </a:r>
            <a:r>
              <a:rPr sz="2200" spc="85"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25" dirty="0">
                <a:solidFill>
                  <a:srgbClr val="292929"/>
                </a:solidFill>
                <a:latin typeface="Microsoft Sans Serif"/>
                <a:cs typeface="Microsoft Sans Serif"/>
              </a:rPr>
              <a:t>40,</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recent</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13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85" dirty="0">
                <a:solidFill>
                  <a:srgbClr val="292929"/>
                </a:solidFill>
                <a:latin typeface="Microsoft Sans Serif"/>
                <a:cs typeface="Microsoft Sans Serif"/>
              </a:rPr>
              <a:t>In</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second</a:t>
            </a:r>
            <a:r>
              <a:rPr sz="2200" spc="85"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65" dirty="0">
                <a:solidFill>
                  <a:srgbClr val="292929"/>
                </a:solidFill>
                <a:latin typeface="Microsoft Sans Serif"/>
                <a:cs typeface="Microsoft Sans Serif"/>
              </a:rPr>
              <a:t> </a:t>
            </a:r>
            <a:r>
              <a:rPr sz="2200" spc="-135" dirty="0">
                <a:solidFill>
                  <a:srgbClr val="292929"/>
                </a:solidFill>
                <a:latin typeface="Microsoft Sans Serif"/>
                <a:cs typeface="Microsoft Sans Serif"/>
              </a:rPr>
              <a:t>VAFB</a:t>
            </a:r>
            <a:r>
              <a:rPr sz="2200" spc="70"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105" dirty="0">
                <a:solidFill>
                  <a:srgbClr val="292929"/>
                </a:solidFill>
                <a:latin typeface="Microsoft Sans Serif"/>
                <a:cs typeface="Microsoft Sans Serif"/>
              </a:rPr>
              <a:t>4E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15" dirty="0">
                <a:solidFill>
                  <a:srgbClr val="292929"/>
                </a:solidFill>
                <a:latin typeface="Microsoft Sans Serif"/>
                <a:cs typeface="Microsoft Sans Serif"/>
              </a:rPr>
              <a:t>third</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place</a:t>
            </a:r>
            <a:r>
              <a:rPr sz="2200" spc="65" dirty="0">
                <a:solidFill>
                  <a:srgbClr val="292929"/>
                </a:solidFill>
                <a:latin typeface="Microsoft Sans Serif"/>
                <a:cs typeface="Microsoft Sans Serif"/>
              </a:rPr>
              <a:t> </a:t>
            </a:r>
            <a:r>
              <a:rPr sz="2200" spc="-280" dirty="0">
                <a:solidFill>
                  <a:srgbClr val="292929"/>
                </a:solidFill>
                <a:latin typeface="Microsoft Sans Serif"/>
                <a:cs typeface="Microsoft Sans Serif"/>
              </a:rPr>
              <a:t>KSC</a:t>
            </a:r>
            <a:r>
              <a:rPr sz="2200" spc="-225"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r>
              <a:rPr sz="2200" spc="114" dirty="0">
                <a:solidFill>
                  <a:srgbClr val="292929"/>
                </a:solidFill>
                <a:latin typeface="Microsoft Sans Serif"/>
                <a:cs typeface="Microsoft Sans Serif"/>
              </a:rPr>
              <a:t> </a:t>
            </a:r>
            <a:r>
              <a:rPr sz="2200" spc="-5" dirty="0">
                <a:solidFill>
                  <a:srgbClr val="292929"/>
                </a:solidFill>
                <a:latin typeface="Microsoft Sans Serif"/>
                <a:cs typeface="Microsoft Sans Serif"/>
              </a:rPr>
              <a:t>39A;</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35"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also</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general</a:t>
            </a:r>
            <a:r>
              <a:rPr sz="2200" spc="7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improved</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time.</a:t>
            </a:r>
            <a:endParaRPr sz="2200">
              <a:latin typeface="Microsoft Sans Serif"/>
              <a:cs typeface="Microsoft Sans Serif"/>
            </a:endParaRPr>
          </a:p>
        </p:txBody>
      </p:sp>
      <p:sp>
        <p:nvSpPr>
          <p:cNvPr id="3" name="object 3"/>
          <p:cNvSpPr txBox="1">
            <a:spLocks noGrp="1"/>
          </p:cNvSpPr>
          <p:nvPr>
            <p:ph type="title"/>
          </p:nvPr>
        </p:nvSpPr>
        <p:spPr>
          <a:xfrm>
            <a:off x="848994" y="418782"/>
            <a:ext cx="6026785"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14" dirty="0"/>
              <a:t> </a:t>
            </a:r>
            <a:r>
              <a:rPr spc="-160" dirty="0"/>
              <a:t>Launch</a:t>
            </a:r>
            <a:r>
              <a:rPr spc="150" dirty="0"/>
              <a:t> </a:t>
            </a:r>
            <a:r>
              <a:rPr spc="-130" dirty="0"/>
              <a:t>Site</a:t>
            </a:r>
          </a:p>
        </p:txBody>
      </p:sp>
      <p:pic>
        <p:nvPicPr>
          <p:cNvPr id="4" name="object 4"/>
          <p:cNvPicPr/>
          <p:nvPr/>
        </p:nvPicPr>
        <p:blipFill>
          <a:blip r:embed="rId2" cstate="print"/>
          <a:stretch>
            <a:fillRect/>
          </a:stretch>
        </p:blipFill>
        <p:spPr>
          <a:xfrm>
            <a:off x="769619" y="1384300"/>
            <a:ext cx="10576560" cy="238506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21</a:t>
            </a:fld>
            <a:endParaRPr spc="7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5977" y="3959288"/>
            <a:ext cx="10083800" cy="154559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5" dirty="0">
                <a:solidFill>
                  <a:srgbClr val="292929"/>
                </a:solidFill>
                <a:latin typeface="Microsoft Sans Serif"/>
                <a:cs typeface="Microsoft Sans Serif"/>
              </a:rPr>
              <a:t>Payloads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9,000kg</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(about</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20" dirty="0">
                <a:solidFill>
                  <a:srgbClr val="292929"/>
                </a:solidFill>
                <a:latin typeface="Microsoft Sans Serif"/>
                <a:cs typeface="Microsoft Sans Serif"/>
              </a:rPr>
              <a:t>weight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school</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bus)</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have</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excellent</a:t>
            </a:r>
            <a:r>
              <a:rPr sz="2200" spc="10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endParaRPr sz="2200">
              <a:latin typeface="Microsoft Sans Serif"/>
              <a:cs typeface="Microsoft Sans Serif"/>
            </a:endParaRPr>
          </a:p>
          <a:p>
            <a:pPr marL="241300">
              <a:lnSpc>
                <a:spcPct val="100000"/>
              </a:lnSpc>
              <a:spcBef>
                <a:spcPts val="5"/>
              </a:spcBef>
            </a:pPr>
            <a:r>
              <a:rPr sz="2200" spc="-55" dirty="0">
                <a:solidFill>
                  <a:srgbClr val="292929"/>
                </a:solidFill>
                <a:latin typeface="Microsoft Sans Serif"/>
                <a:cs typeface="Microsoft Sans Serif"/>
              </a:rPr>
              <a:t>rate;</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95" dirty="0">
                <a:solidFill>
                  <a:srgbClr val="292929"/>
                </a:solidFill>
                <a:latin typeface="Microsoft Sans Serif"/>
                <a:cs typeface="Microsoft Sans Serif"/>
              </a:rPr>
              <a:t>Payloads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12,000kg</a:t>
            </a:r>
            <a:r>
              <a:rPr sz="2200" spc="9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only</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240" dirty="0">
                <a:solidFill>
                  <a:srgbClr val="292929"/>
                </a:solidFill>
                <a:latin typeface="Microsoft Sans Serif"/>
                <a:cs typeface="Microsoft Sans Serif"/>
              </a:rPr>
              <a:t>CCAFS</a:t>
            </a:r>
            <a:r>
              <a:rPr sz="2200" spc="80" dirty="0">
                <a:solidFill>
                  <a:srgbClr val="292929"/>
                </a:solidFill>
                <a:latin typeface="Microsoft Sans Serif"/>
                <a:cs typeface="Microsoft Sans Serif"/>
              </a:rPr>
              <a:t> </a:t>
            </a:r>
            <a:r>
              <a:rPr sz="2200" spc="-240" dirty="0">
                <a:solidFill>
                  <a:srgbClr val="292929"/>
                </a:solidFill>
                <a:latin typeface="Microsoft Sans Serif"/>
                <a:cs typeface="Microsoft Sans Serif"/>
              </a:rPr>
              <a:t>SLC</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40</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280" dirty="0">
                <a:solidFill>
                  <a:srgbClr val="292929"/>
                </a:solidFill>
                <a:latin typeface="Microsoft Sans Serif"/>
                <a:cs typeface="Microsoft Sans Serif"/>
              </a:rPr>
              <a:t>KSC</a:t>
            </a:r>
            <a:r>
              <a:rPr sz="2200" spc="90"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endParaRPr sz="2200">
              <a:latin typeface="Microsoft Sans Serif"/>
              <a:cs typeface="Microsoft Sans Serif"/>
            </a:endParaRPr>
          </a:p>
          <a:p>
            <a:pPr marL="241300">
              <a:lnSpc>
                <a:spcPct val="100000"/>
              </a:lnSpc>
            </a:pPr>
            <a:r>
              <a:rPr sz="2200" spc="30" dirty="0">
                <a:solidFill>
                  <a:srgbClr val="292929"/>
                </a:solidFill>
                <a:latin typeface="Microsoft Sans Serif"/>
                <a:cs typeface="Microsoft Sans Serif"/>
              </a:rPr>
              <a:t>39A</a:t>
            </a:r>
            <a:r>
              <a:rPr sz="2200" spc="5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55"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a:latin typeface="Microsoft Sans Serif"/>
              <a:cs typeface="Microsoft Sans Serif"/>
            </a:endParaRPr>
          </a:p>
        </p:txBody>
      </p:sp>
      <p:sp>
        <p:nvSpPr>
          <p:cNvPr id="3" name="object 3"/>
          <p:cNvSpPr txBox="1">
            <a:spLocks noGrp="1"/>
          </p:cNvSpPr>
          <p:nvPr>
            <p:ph type="title"/>
          </p:nvPr>
        </p:nvSpPr>
        <p:spPr>
          <a:xfrm>
            <a:off x="848994" y="418528"/>
            <a:ext cx="4732655"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05" dirty="0"/>
              <a:t> </a:t>
            </a:r>
            <a:r>
              <a:rPr spc="-160" dirty="0"/>
              <a:t>Launch</a:t>
            </a:r>
            <a:r>
              <a:rPr spc="95" dirty="0"/>
              <a:t> </a:t>
            </a:r>
            <a:r>
              <a:rPr spc="-130" dirty="0"/>
              <a:t>Site</a:t>
            </a:r>
          </a:p>
        </p:txBody>
      </p:sp>
      <p:pic>
        <p:nvPicPr>
          <p:cNvPr id="4" name="object 4"/>
          <p:cNvPicPr/>
          <p:nvPr/>
        </p:nvPicPr>
        <p:blipFill>
          <a:blip r:embed="rId2" cstate="print"/>
          <a:stretch>
            <a:fillRect/>
          </a:stretch>
        </p:blipFill>
        <p:spPr>
          <a:xfrm>
            <a:off x="756919" y="1361439"/>
            <a:ext cx="10678160" cy="2382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22</a:t>
            </a:fld>
            <a:endParaRPr spc="7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84997"/>
            <a:ext cx="5565140" cy="359346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biggest</a:t>
            </a:r>
            <a:r>
              <a:rPr sz="2200" spc="8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rates</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happens</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55" dirty="0">
                <a:solidFill>
                  <a:srgbClr val="292929"/>
                </a:solidFill>
                <a:latin typeface="Microsoft Sans Serif"/>
                <a:cs typeface="Microsoft Sans Serif"/>
              </a:rPr>
              <a:t> </a:t>
            </a:r>
            <a:r>
              <a:rPr sz="2200" spc="-15" dirty="0">
                <a:solidFill>
                  <a:srgbClr val="292929"/>
                </a:solidFill>
                <a:latin typeface="Microsoft Sans Serif"/>
                <a:cs typeface="Microsoft Sans Serif"/>
              </a:rPr>
              <a:t>orbits:</a:t>
            </a:r>
            <a:endParaRPr sz="2200">
              <a:latin typeface="Microsoft Sans Serif"/>
              <a:cs typeface="Microsoft Sans Serif"/>
            </a:endParaRPr>
          </a:p>
          <a:p>
            <a:pPr marL="698500" lvl="1" indent="-228600">
              <a:lnSpc>
                <a:spcPct val="100000"/>
              </a:lnSpc>
              <a:spcBef>
                <a:spcPts val="1445"/>
              </a:spcBef>
              <a:buFont typeface="Arial"/>
              <a:buChar char="•"/>
              <a:tabLst>
                <a:tab pos="697865" algn="l"/>
                <a:tab pos="698500" algn="l"/>
              </a:tabLst>
            </a:pPr>
            <a:r>
              <a:rPr sz="1800" spc="-100" dirty="0">
                <a:solidFill>
                  <a:srgbClr val="292929"/>
                </a:solidFill>
                <a:latin typeface="Microsoft Sans Serif"/>
                <a:cs typeface="Microsoft Sans Serif"/>
              </a:rPr>
              <a:t>ES-L1;</a:t>
            </a:r>
            <a:endParaRPr sz="18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800" spc="-190" dirty="0">
                <a:solidFill>
                  <a:srgbClr val="292929"/>
                </a:solidFill>
                <a:latin typeface="Microsoft Sans Serif"/>
                <a:cs typeface="Microsoft Sans Serif"/>
              </a:rPr>
              <a:t>GEO;</a:t>
            </a:r>
            <a:endParaRPr sz="18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800" spc="-165" dirty="0">
                <a:solidFill>
                  <a:srgbClr val="292929"/>
                </a:solidFill>
                <a:latin typeface="Microsoft Sans Serif"/>
                <a:cs typeface="Microsoft Sans Serif"/>
              </a:rPr>
              <a:t>HE</a:t>
            </a:r>
            <a:r>
              <a:rPr sz="1800" spc="-180" dirty="0">
                <a:solidFill>
                  <a:srgbClr val="292929"/>
                </a:solidFill>
                <a:latin typeface="Microsoft Sans Serif"/>
                <a:cs typeface="Microsoft Sans Serif"/>
              </a:rPr>
              <a:t>O</a:t>
            </a:r>
            <a:r>
              <a:rPr sz="1800" spc="-90" dirty="0">
                <a:solidFill>
                  <a:srgbClr val="292929"/>
                </a:solidFill>
                <a:latin typeface="Microsoft Sans Serif"/>
                <a:cs typeface="Microsoft Sans Serif"/>
              </a:rPr>
              <a:t>;</a:t>
            </a:r>
            <a:r>
              <a:rPr sz="1800" spc="45" dirty="0">
                <a:solidFill>
                  <a:srgbClr val="292929"/>
                </a:solidFill>
                <a:latin typeface="Microsoft Sans Serif"/>
                <a:cs typeface="Microsoft Sans Serif"/>
              </a:rPr>
              <a:t> </a:t>
            </a:r>
            <a:r>
              <a:rPr sz="1800" spc="-60"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1405"/>
              </a:spcBef>
              <a:buFont typeface="Arial"/>
              <a:buChar char="•"/>
              <a:tabLst>
                <a:tab pos="697865" algn="l"/>
                <a:tab pos="698500" algn="l"/>
              </a:tabLst>
            </a:pPr>
            <a:r>
              <a:rPr sz="1800" spc="-185" dirty="0">
                <a:solidFill>
                  <a:srgbClr val="292929"/>
                </a:solidFill>
                <a:latin typeface="Microsoft Sans Serif"/>
                <a:cs typeface="Microsoft Sans Serif"/>
              </a:rPr>
              <a:t>SSO.</a:t>
            </a:r>
            <a:endParaRPr sz="1800">
              <a:latin typeface="Microsoft Sans Serif"/>
              <a:cs typeface="Microsoft Sans Serif"/>
            </a:endParaRPr>
          </a:p>
          <a:p>
            <a:pPr marL="241300" indent="-228600">
              <a:lnSpc>
                <a:spcPct val="100000"/>
              </a:lnSpc>
              <a:spcBef>
                <a:spcPts val="1360"/>
              </a:spcBef>
              <a:buFont typeface="Arial"/>
              <a:buChar char="•"/>
              <a:tabLst>
                <a:tab pos="240665" algn="l"/>
                <a:tab pos="241300" algn="l"/>
              </a:tabLst>
            </a:pPr>
            <a:r>
              <a:rPr sz="2200" spc="-45" dirty="0">
                <a:solidFill>
                  <a:srgbClr val="292929"/>
                </a:solidFill>
                <a:latin typeface="Microsoft Sans Serif"/>
                <a:cs typeface="Microsoft Sans Serif"/>
              </a:rPr>
              <a:t>Followed</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by:</a:t>
            </a:r>
            <a:endParaRPr sz="2200">
              <a:latin typeface="Microsoft Sans Serif"/>
              <a:cs typeface="Microsoft Sans Serif"/>
            </a:endParaRPr>
          </a:p>
          <a:p>
            <a:pPr marL="698500" lvl="1" indent="-228600">
              <a:lnSpc>
                <a:spcPct val="100000"/>
              </a:lnSpc>
              <a:spcBef>
                <a:spcPts val="1440"/>
              </a:spcBef>
              <a:buFont typeface="Arial"/>
              <a:buChar char="•"/>
              <a:tabLst>
                <a:tab pos="697865" algn="l"/>
                <a:tab pos="698500" algn="l"/>
              </a:tabLst>
            </a:pPr>
            <a:r>
              <a:rPr sz="1800" spc="-145" dirty="0">
                <a:solidFill>
                  <a:srgbClr val="292929"/>
                </a:solidFill>
                <a:latin typeface="Microsoft Sans Serif"/>
                <a:cs typeface="Microsoft Sans Serif"/>
              </a:rPr>
              <a:t>VLEO</a:t>
            </a:r>
            <a:r>
              <a:rPr sz="1800" spc="40" dirty="0">
                <a:solidFill>
                  <a:srgbClr val="292929"/>
                </a:solidFill>
                <a:latin typeface="Microsoft Sans Serif"/>
                <a:cs typeface="Microsoft Sans Serif"/>
              </a:rPr>
              <a:t> </a:t>
            </a:r>
            <a:r>
              <a:rPr sz="1800" spc="-70" dirty="0">
                <a:solidFill>
                  <a:srgbClr val="292929"/>
                </a:solidFill>
                <a:latin typeface="Microsoft Sans Serif"/>
                <a:cs typeface="Microsoft Sans Serif"/>
              </a:rPr>
              <a:t>(above</a:t>
            </a:r>
            <a:r>
              <a:rPr sz="1800" spc="40" dirty="0">
                <a:solidFill>
                  <a:srgbClr val="292929"/>
                </a:solidFill>
                <a:latin typeface="Microsoft Sans Serif"/>
                <a:cs typeface="Microsoft Sans Serif"/>
              </a:rPr>
              <a:t> </a:t>
            </a:r>
            <a:r>
              <a:rPr sz="1800" spc="-5" dirty="0">
                <a:solidFill>
                  <a:srgbClr val="292929"/>
                </a:solidFill>
                <a:latin typeface="Microsoft Sans Serif"/>
                <a:cs typeface="Microsoft Sans Serif"/>
              </a:rPr>
              <a:t>80%);</a:t>
            </a:r>
            <a:r>
              <a:rPr sz="1800" spc="50"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endParaRPr sz="1800">
              <a:latin typeface="Microsoft Sans Serif"/>
              <a:cs typeface="Microsoft Sans Serif"/>
            </a:endParaRPr>
          </a:p>
          <a:p>
            <a:pPr marL="698500" lvl="1" indent="-228600">
              <a:lnSpc>
                <a:spcPct val="100000"/>
              </a:lnSpc>
              <a:spcBef>
                <a:spcPts val="1400"/>
              </a:spcBef>
              <a:buFont typeface="Arial"/>
              <a:buChar char="•"/>
              <a:tabLst>
                <a:tab pos="697865" algn="l"/>
                <a:tab pos="698500" algn="l"/>
              </a:tabLst>
            </a:pPr>
            <a:r>
              <a:rPr sz="1800" spc="-125" dirty="0">
                <a:solidFill>
                  <a:srgbClr val="292929"/>
                </a:solidFill>
                <a:latin typeface="Microsoft Sans Serif"/>
                <a:cs typeface="Microsoft Sans Serif"/>
              </a:rPr>
              <a:t>LFO</a:t>
            </a:r>
            <a:r>
              <a:rPr sz="1800" spc="25" dirty="0">
                <a:solidFill>
                  <a:srgbClr val="292929"/>
                </a:solidFill>
                <a:latin typeface="Microsoft Sans Serif"/>
                <a:cs typeface="Microsoft Sans Serif"/>
              </a:rPr>
              <a:t> </a:t>
            </a:r>
            <a:r>
              <a:rPr sz="1800" spc="-70" dirty="0">
                <a:solidFill>
                  <a:srgbClr val="292929"/>
                </a:solidFill>
                <a:latin typeface="Microsoft Sans Serif"/>
                <a:cs typeface="Microsoft Sans Serif"/>
              </a:rPr>
              <a:t>(above</a:t>
            </a:r>
            <a:r>
              <a:rPr sz="1800" spc="35" dirty="0">
                <a:solidFill>
                  <a:srgbClr val="292929"/>
                </a:solidFill>
                <a:latin typeface="Microsoft Sans Serif"/>
                <a:cs typeface="Microsoft Sans Serif"/>
              </a:rPr>
              <a:t> </a:t>
            </a:r>
            <a:r>
              <a:rPr sz="1800" spc="-5" dirty="0">
                <a:solidFill>
                  <a:srgbClr val="292929"/>
                </a:solidFill>
                <a:latin typeface="Microsoft Sans Serif"/>
                <a:cs typeface="Microsoft Sans Serif"/>
              </a:rPr>
              <a:t>70%).</a:t>
            </a:r>
            <a:endParaRPr sz="1800">
              <a:latin typeface="Microsoft Sans Serif"/>
              <a:cs typeface="Microsoft Sans Serif"/>
            </a:endParaRPr>
          </a:p>
        </p:txBody>
      </p:sp>
      <p:sp>
        <p:nvSpPr>
          <p:cNvPr id="3" name="object 3"/>
          <p:cNvSpPr txBox="1">
            <a:spLocks noGrp="1"/>
          </p:cNvSpPr>
          <p:nvPr>
            <p:ph type="title"/>
          </p:nvPr>
        </p:nvSpPr>
        <p:spPr>
          <a:xfrm>
            <a:off x="848994" y="418782"/>
            <a:ext cx="5542280" cy="589915"/>
          </a:xfrm>
          <a:prstGeom prst="rect">
            <a:avLst/>
          </a:prstGeom>
        </p:spPr>
        <p:txBody>
          <a:bodyPr vert="horz" wrap="square" lIns="0" tIns="12700" rIns="0" bIns="0" rtlCol="0">
            <a:spAutoFit/>
          </a:bodyPr>
          <a:lstStyle/>
          <a:p>
            <a:pPr marL="12700">
              <a:lnSpc>
                <a:spcPct val="100000"/>
              </a:lnSpc>
              <a:spcBef>
                <a:spcPts val="100"/>
              </a:spcBef>
            </a:pPr>
            <a:r>
              <a:rPr spc="-250" dirty="0"/>
              <a:t>Success</a:t>
            </a:r>
            <a:r>
              <a:rPr spc="120" dirty="0"/>
              <a:t> </a:t>
            </a:r>
            <a:r>
              <a:rPr spc="-210" dirty="0"/>
              <a:t>Rate</a:t>
            </a:r>
            <a:r>
              <a:rPr spc="125" dirty="0"/>
              <a:t> </a:t>
            </a:r>
            <a:r>
              <a:rPr spc="-180" dirty="0"/>
              <a:t>vs.</a:t>
            </a:r>
            <a:r>
              <a:rPr spc="125" dirty="0"/>
              <a:t> </a:t>
            </a:r>
            <a:r>
              <a:rPr spc="-10" dirty="0"/>
              <a:t>Orbit</a:t>
            </a:r>
            <a:r>
              <a:rPr spc="114" dirty="0"/>
              <a:t> </a:t>
            </a:r>
            <a:r>
              <a:rPr spc="-185" dirty="0"/>
              <a:t>Type</a:t>
            </a:r>
          </a:p>
        </p:txBody>
      </p:sp>
      <p:pic>
        <p:nvPicPr>
          <p:cNvPr id="4" name="object 4"/>
          <p:cNvPicPr/>
          <p:nvPr/>
        </p:nvPicPr>
        <p:blipFill>
          <a:blip r:embed="rId2" cstate="print"/>
          <a:stretch>
            <a:fillRect/>
          </a:stretch>
        </p:blipFill>
        <p:spPr>
          <a:xfrm>
            <a:off x="7741919" y="1869439"/>
            <a:ext cx="3543300" cy="26670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23</a:t>
            </a:fld>
            <a:endParaRPr spc="75"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087379"/>
            <a:ext cx="9236075" cy="1386840"/>
          </a:xfrm>
          <a:prstGeom prst="rect">
            <a:avLst/>
          </a:prstGeom>
        </p:spPr>
        <p:txBody>
          <a:bodyPr vert="horz" wrap="square" lIns="0" tIns="189865" rIns="0" bIns="0" rtlCol="0">
            <a:spAutoFit/>
          </a:bodyPr>
          <a:lstStyle/>
          <a:p>
            <a:pPr marL="241300" indent="-228600">
              <a:lnSpc>
                <a:spcPct val="100000"/>
              </a:lnSpc>
              <a:spcBef>
                <a:spcPts val="1495"/>
              </a:spcBef>
              <a:buFont typeface="Arial"/>
              <a:buChar char="•"/>
              <a:tabLst>
                <a:tab pos="240665" algn="l"/>
                <a:tab pos="241300" algn="l"/>
              </a:tabLst>
            </a:pPr>
            <a:r>
              <a:rPr sz="2200" spc="-45" dirty="0">
                <a:solidFill>
                  <a:srgbClr val="292929"/>
                </a:solidFill>
                <a:latin typeface="Microsoft Sans Serif"/>
                <a:cs typeface="Microsoft Sans Serif"/>
              </a:rPr>
              <a:t>Apparently,</a:t>
            </a:r>
            <a:r>
              <a:rPr sz="2200" spc="7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improved</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time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all</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orbits;</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180" dirty="0">
                <a:solidFill>
                  <a:srgbClr val="292929"/>
                </a:solidFill>
                <a:latin typeface="Microsoft Sans Serif"/>
                <a:cs typeface="Microsoft Sans Serif"/>
              </a:rPr>
              <a:t>VLEO</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8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60" dirty="0">
                <a:solidFill>
                  <a:srgbClr val="292929"/>
                </a:solidFill>
                <a:latin typeface="Microsoft Sans Serif"/>
                <a:cs typeface="Microsoft Sans Serif"/>
              </a:rPr>
              <a:t> </a:t>
            </a:r>
            <a:r>
              <a:rPr sz="2200" spc="-80" dirty="0">
                <a:solidFill>
                  <a:srgbClr val="292929"/>
                </a:solidFill>
                <a:latin typeface="Microsoft Sans Serif"/>
                <a:cs typeface="Microsoft Sans Serif"/>
              </a:rPr>
              <a:t>new</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business</a:t>
            </a:r>
            <a:r>
              <a:rPr sz="2200" spc="70" dirty="0">
                <a:solidFill>
                  <a:srgbClr val="292929"/>
                </a:solidFill>
                <a:latin typeface="Microsoft Sans Serif"/>
                <a:cs typeface="Microsoft Sans Serif"/>
              </a:rPr>
              <a:t> </a:t>
            </a:r>
            <a:r>
              <a:rPr sz="2200" spc="-10" dirty="0">
                <a:solidFill>
                  <a:srgbClr val="292929"/>
                </a:solidFill>
                <a:latin typeface="Microsoft Sans Serif"/>
                <a:cs typeface="Microsoft Sans Serif"/>
              </a:rPr>
              <a:t>opportunity,</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due</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recent</a:t>
            </a:r>
            <a:r>
              <a:rPr sz="2200" spc="95" dirty="0">
                <a:solidFill>
                  <a:srgbClr val="292929"/>
                </a:solidFill>
                <a:latin typeface="Microsoft Sans Serif"/>
                <a:cs typeface="Microsoft Sans Serif"/>
              </a:rPr>
              <a:t> </a:t>
            </a:r>
            <a:r>
              <a:rPr sz="2200" spc="-90" dirty="0">
                <a:solidFill>
                  <a:srgbClr val="292929"/>
                </a:solidFill>
                <a:latin typeface="Microsoft Sans Serif"/>
                <a:cs typeface="Microsoft Sans Serif"/>
              </a:rPr>
              <a:t>increase</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its</a:t>
            </a:r>
            <a:endParaRPr sz="2200">
              <a:latin typeface="Microsoft Sans Serif"/>
              <a:cs typeface="Microsoft Sans Serif"/>
            </a:endParaRPr>
          </a:p>
          <a:p>
            <a:pPr marL="241300">
              <a:lnSpc>
                <a:spcPct val="100000"/>
              </a:lnSpc>
            </a:pPr>
            <a:r>
              <a:rPr sz="2200" spc="-70" dirty="0">
                <a:solidFill>
                  <a:srgbClr val="292929"/>
                </a:solidFill>
                <a:latin typeface="Microsoft Sans Serif"/>
                <a:cs typeface="Microsoft Sans Serif"/>
              </a:rPr>
              <a:t>frequency.</a:t>
            </a:r>
            <a:endParaRPr sz="2200">
              <a:latin typeface="Microsoft Sans Serif"/>
              <a:cs typeface="Microsoft Sans Serif"/>
            </a:endParaRPr>
          </a:p>
        </p:txBody>
      </p:sp>
      <p:sp>
        <p:nvSpPr>
          <p:cNvPr id="3" name="object 3"/>
          <p:cNvSpPr txBox="1">
            <a:spLocks noGrp="1"/>
          </p:cNvSpPr>
          <p:nvPr>
            <p:ph type="title"/>
          </p:nvPr>
        </p:nvSpPr>
        <p:spPr>
          <a:xfrm>
            <a:off x="848994" y="418782"/>
            <a:ext cx="5824220" cy="589915"/>
          </a:xfrm>
          <a:prstGeom prst="rect">
            <a:avLst/>
          </a:prstGeom>
        </p:spPr>
        <p:txBody>
          <a:bodyPr vert="horz" wrap="square" lIns="0" tIns="12700" rIns="0" bIns="0" rtlCol="0">
            <a:spAutoFit/>
          </a:bodyPr>
          <a:lstStyle/>
          <a:p>
            <a:pPr marL="12700">
              <a:lnSpc>
                <a:spcPct val="100000"/>
              </a:lnSpc>
              <a:spcBef>
                <a:spcPts val="100"/>
              </a:spcBef>
            </a:pPr>
            <a:r>
              <a:rPr spc="-25" dirty="0"/>
              <a:t>Flight</a:t>
            </a:r>
            <a:r>
              <a:rPr spc="135" dirty="0"/>
              <a:t> </a:t>
            </a:r>
            <a:r>
              <a:rPr spc="-120" dirty="0"/>
              <a:t>Number</a:t>
            </a:r>
            <a:r>
              <a:rPr spc="130" dirty="0"/>
              <a:t> </a:t>
            </a:r>
            <a:r>
              <a:rPr spc="-180" dirty="0"/>
              <a:t>vs.</a:t>
            </a:r>
            <a:r>
              <a:rPr spc="120" dirty="0"/>
              <a:t> </a:t>
            </a:r>
            <a:r>
              <a:rPr spc="-10" dirty="0"/>
              <a:t>Orbit</a:t>
            </a:r>
            <a:r>
              <a:rPr spc="145" dirty="0"/>
              <a:t> </a:t>
            </a:r>
            <a:r>
              <a:rPr spc="-185" dirty="0"/>
              <a:t>Type</a:t>
            </a:r>
          </a:p>
        </p:txBody>
      </p:sp>
      <p:pic>
        <p:nvPicPr>
          <p:cNvPr id="4" name="object 4"/>
          <p:cNvPicPr/>
          <p:nvPr/>
        </p:nvPicPr>
        <p:blipFill>
          <a:blip r:embed="rId2" cstate="print"/>
          <a:stretch>
            <a:fillRect/>
          </a:stretch>
        </p:blipFill>
        <p:spPr>
          <a:xfrm>
            <a:off x="769619" y="1597660"/>
            <a:ext cx="10688320" cy="23799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24</a:t>
            </a:fld>
            <a:endParaRPr spc="75"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3662731"/>
            <a:ext cx="9758680" cy="1566545"/>
          </a:xfrm>
          <a:prstGeom prst="rect">
            <a:avLst/>
          </a:prstGeom>
        </p:spPr>
        <p:txBody>
          <a:bodyPr vert="horz" wrap="square" lIns="0" tIns="191135" rIns="0" bIns="0" rtlCol="0">
            <a:spAutoFit/>
          </a:bodyPr>
          <a:lstStyle/>
          <a:p>
            <a:pPr marL="241300" indent="-228600">
              <a:lnSpc>
                <a:spcPct val="100000"/>
              </a:lnSpc>
              <a:spcBef>
                <a:spcPts val="1505"/>
              </a:spcBef>
              <a:buFont typeface="Arial"/>
              <a:buChar char="•"/>
              <a:tabLst>
                <a:tab pos="240665" algn="l"/>
                <a:tab pos="241300" algn="l"/>
              </a:tabLst>
            </a:pPr>
            <a:r>
              <a:rPr sz="2200" spc="-40" dirty="0">
                <a:solidFill>
                  <a:srgbClr val="292929"/>
                </a:solidFill>
                <a:latin typeface="Microsoft Sans Serif"/>
                <a:cs typeface="Microsoft Sans Serif"/>
              </a:rPr>
              <a:t>Apparently,</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is</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no</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relation</a:t>
            </a:r>
            <a:r>
              <a:rPr sz="2200" spc="5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65" dirty="0">
                <a:solidFill>
                  <a:srgbClr val="292929"/>
                </a:solidFill>
                <a:latin typeface="Microsoft Sans Serif"/>
                <a:cs typeface="Microsoft Sans Serif"/>
              </a:rPr>
              <a:t> </a:t>
            </a:r>
            <a:r>
              <a:rPr sz="2200" spc="-215" dirty="0">
                <a:solidFill>
                  <a:srgbClr val="292929"/>
                </a:solidFill>
                <a:latin typeface="Microsoft Sans Serif"/>
                <a:cs typeface="Microsoft Sans Serif"/>
              </a:rPr>
              <a:t>GTO;</a:t>
            </a:r>
            <a:endParaRPr sz="2200">
              <a:latin typeface="Microsoft Sans Serif"/>
              <a:cs typeface="Microsoft Sans Serif"/>
            </a:endParaRPr>
          </a:p>
          <a:p>
            <a:pPr marL="241300" indent="-228600">
              <a:lnSpc>
                <a:spcPct val="100000"/>
              </a:lnSpc>
              <a:spcBef>
                <a:spcPts val="1405"/>
              </a:spcBef>
              <a:buFont typeface="Arial"/>
              <a:buChar char="•"/>
              <a:tabLst>
                <a:tab pos="240665" algn="l"/>
                <a:tab pos="241300" algn="l"/>
              </a:tabLst>
            </a:pPr>
            <a:r>
              <a:rPr sz="2200" spc="-245" dirty="0">
                <a:solidFill>
                  <a:srgbClr val="292929"/>
                </a:solidFill>
                <a:latin typeface="Microsoft Sans Serif"/>
                <a:cs typeface="Microsoft Sans Serif"/>
              </a:rPr>
              <a:t>ISS</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orbit</a:t>
            </a:r>
            <a:r>
              <a:rPr sz="2200" spc="90"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widest</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range</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80" dirty="0">
                <a:solidFill>
                  <a:srgbClr val="292929"/>
                </a:solidFill>
                <a:latin typeface="Microsoft Sans Serif"/>
                <a:cs typeface="Microsoft Sans Serif"/>
              </a:rPr>
              <a:t> </a:t>
            </a:r>
            <a:r>
              <a:rPr sz="2200" dirty="0">
                <a:solidFill>
                  <a:srgbClr val="292929"/>
                </a:solidFill>
                <a:latin typeface="Microsoft Sans Serif"/>
                <a:cs typeface="Microsoft Sans Serif"/>
              </a:rPr>
              <a:t>good</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success;</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110" dirty="0">
                <a:solidFill>
                  <a:srgbClr val="292929"/>
                </a:solidFill>
                <a:latin typeface="Microsoft Sans Serif"/>
                <a:cs typeface="Microsoft Sans Serif"/>
              </a:rPr>
              <a:t>There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60" dirty="0">
                <a:solidFill>
                  <a:srgbClr val="292929"/>
                </a:solidFill>
                <a:latin typeface="Microsoft Sans Serif"/>
                <a:cs typeface="Microsoft Sans Serif"/>
              </a:rPr>
              <a:t>few</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orbits</a:t>
            </a:r>
            <a:r>
              <a:rPr sz="2200" spc="70" dirty="0">
                <a:solidFill>
                  <a:srgbClr val="292929"/>
                </a:solidFill>
                <a:latin typeface="Microsoft Sans Serif"/>
                <a:cs typeface="Microsoft Sans Serif"/>
              </a:rPr>
              <a:t> </a:t>
            </a:r>
            <a:r>
              <a:rPr sz="2200" spc="-245" dirty="0">
                <a:solidFill>
                  <a:srgbClr val="292929"/>
                </a:solidFill>
                <a:latin typeface="Microsoft Sans Serif"/>
                <a:cs typeface="Microsoft Sans Serif"/>
              </a:rPr>
              <a:t>SO</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0" dirty="0">
                <a:solidFill>
                  <a:srgbClr val="292929"/>
                </a:solidFill>
                <a:latin typeface="Microsoft Sans Serif"/>
                <a:cs typeface="Microsoft Sans Serif"/>
              </a:rPr>
              <a:t> </a:t>
            </a:r>
            <a:r>
              <a:rPr sz="2200" spc="-229" dirty="0">
                <a:solidFill>
                  <a:srgbClr val="292929"/>
                </a:solidFill>
                <a:latin typeface="Microsoft Sans Serif"/>
                <a:cs typeface="Microsoft Sans Serif"/>
              </a:rPr>
              <a:t>GEO.</a:t>
            </a:r>
            <a:endParaRPr sz="2200">
              <a:latin typeface="Microsoft Sans Serif"/>
              <a:cs typeface="Microsoft Sans Serif"/>
            </a:endParaRPr>
          </a:p>
        </p:txBody>
      </p:sp>
      <p:sp>
        <p:nvSpPr>
          <p:cNvPr id="3" name="object 3"/>
          <p:cNvSpPr txBox="1">
            <a:spLocks noGrp="1"/>
          </p:cNvSpPr>
          <p:nvPr>
            <p:ph type="title"/>
          </p:nvPr>
        </p:nvSpPr>
        <p:spPr>
          <a:xfrm>
            <a:off x="848994" y="418782"/>
            <a:ext cx="453644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4" dirty="0"/>
              <a:t> </a:t>
            </a:r>
            <a:r>
              <a:rPr spc="-180" dirty="0"/>
              <a:t>vs.</a:t>
            </a:r>
            <a:r>
              <a:rPr spc="110" dirty="0"/>
              <a:t> </a:t>
            </a:r>
            <a:r>
              <a:rPr spc="-10" dirty="0"/>
              <a:t>Orbit</a:t>
            </a:r>
            <a:r>
              <a:rPr spc="140" dirty="0"/>
              <a:t> </a:t>
            </a:r>
            <a:r>
              <a:rPr spc="-185" dirty="0"/>
              <a:t>Type</a:t>
            </a:r>
          </a:p>
        </p:txBody>
      </p:sp>
      <p:pic>
        <p:nvPicPr>
          <p:cNvPr id="4" name="object 4"/>
          <p:cNvPicPr/>
          <p:nvPr/>
        </p:nvPicPr>
        <p:blipFill>
          <a:blip r:embed="rId2" cstate="print"/>
          <a:stretch>
            <a:fillRect/>
          </a:stretch>
        </p:blipFill>
        <p:spPr>
          <a:xfrm>
            <a:off x="769619" y="1442719"/>
            <a:ext cx="10688320" cy="2382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25</a:t>
            </a:fld>
            <a:endParaRPr spc="7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85975"/>
            <a:ext cx="5510530" cy="188023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55" dirty="0">
                <a:solidFill>
                  <a:srgbClr val="292929"/>
                </a:solidFill>
                <a:latin typeface="Microsoft Sans Serif"/>
                <a:cs typeface="Microsoft Sans Serif"/>
              </a:rPr>
              <a:t>Success</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rate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started</a:t>
            </a:r>
            <a:r>
              <a:rPr sz="2200" spc="60" dirty="0">
                <a:solidFill>
                  <a:srgbClr val="292929"/>
                </a:solidFill>
                <a:latin typeface="Microsoft Sans Serif"/>
                <a:cs typeface="Microsoft Sans Serif"/>
              </a:rPr>
              <a:t> </a:t>
            </a:r>
            <a:r>
              <a:rPr sz="2200" spc="-65" dirty="0">
                <a:solidFill>
                  <a:srgbClr val="292929"/>
                </a:solidFill>
                <a:latin typeface="Microsoft Sans Serif"/>
                <a:cs typeface="Microsoft Sans Serif"/>
              </a:rPr>
              <a:t>increasing</a:t>
            </a:r>
            <a:r>
              <a:rPr sz="2200" spc="9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2013</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ct val="100000"/>
              </a:lnSpc>
            </a:pPr>
            <a:r>
              <a:rPr sz="2200" spc="-15" dirty="0">
                <a:solidFill>
                  <a:srgbClr val="292929"/>
                </a:solidFill>
                <a:latin typeface="Microsoft Sans Serif"/>
                <a:cs typeface="Microsoft Sans Serif"/>
              </a:rPr>
              <a:t>kept</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until</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2020;</a:t>
            </a:r>
            <a:endParaRPr sz="2200">
              <a:latin typeface="Microsoft Sans Serif"/>
              <a:cs typeface="Microsoft Sans Serif"/>
            </a:endParaRPr>
          </a:p>
          <a:p>
            <a:pPr marL="241300" marR="449580" indent="-228600">
              <a:lnSpc>
                <a:spcPct val="100000"/>
              </a:lnSpc>
              <a:spcBef>
                <a:spcPts val="1400"/>
              </a:spcBef>
              <a:buFont typeface="Arial"/>
              <a:buChar char="•"/>
              <a:tabLst>
                <a:tab pos="240665" algn="l"/>
                <a:tab pos="241300" algn="l"/>
              </a:tabLst>
            </a:pPr>
            <a:r>
              <a:rPr sz="2200" spc="-10" dirty="0">
                <a:solidFill>
                  <a:srgbClr val="292929"/>
                </a:solidFill>
                <a:latin typeface="Microsoft Sans Serif"/>
                <a:cs typeface="Microsoft Sans Serif"/>
              </a:rPr>
              <a:t>It</a:t>
            </a:r>
            <a:r>
              <a:rPr sz="2200" spc="75"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seems</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first</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three</a:t>
            </a:r>
            <a:r>
              <a:rPr sz="2200" spc="75" dirty="0">
                <a:solidFill>
                  <a:srgbClr val="292929"/>
                </a:solidFill>
                <a:latin typeface="Microsoft Sans Serif"/>
                <a:cs typeface="Microsoft Sans Serif"/>
              </a:rPr>
              <a:t> </a:t>
            </a:r>
            <a:r>
              <a:rPr sz="2200" spc="-100" dirty="0">
                <a:solidFill>
                  <a:srgbClr val="292929"/>
                </a:solidFill>
                <a:latin typeface="Microsoft Sans Serif"/>
                <a:cs typeface="Microsoft Sans Serif"/>
              </a:rPr>
              <a:t>years</a:t>
            </a:r>
            <a:r>
              <a:rPr sz="2200" spc="90"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 </a:t>
            </a:r>
            <a:r>
              <a:rPr sz="2200" spc="-570" dirty="0">
                <a:solidFill>
                  <a:srgbClr val="292929"/>
                </a:solidFill>
                <a:latin typeface="Microsoft Sans Serif"/>
                <a:cs typeface="Microsoft Sans Serif"/>
              </a:rPr>
              <a:t> </a:t>
            </a:r>
            <a:r>
              <a:rPr sz="2200" spc="-10" dirty="0">
                <a:solidFill>
                  <a:srgbClr val="292929"/>
                </a:solidFill>
                <a:latin typeface="Microsoft Sans Serif"/>
                <a:cs typeface="Microsoft Sans Serif"/>
              </a:rPr>
              <a:t>period</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adjusts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improvement</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 </a:t>
            </a:r>
            <a:r>
              <a:rPr sz="2200" dirty="0">
                <a:solidFill>
                  <a:srgbClr val="292929"/>
                </a:solidFill>
                <a:latin typeface="Microsoft Sans Serif"/>
                <a:cs typeface="Microsoft Sans Serif"/>
              </a:rPr>
              <a:t> </a:t>
            </a:r>
            <a:r>
              <a:rPr sz="2200" spc="-45" dirty="0">
                <a:solidFill>
                  <a:srgbClr val="292929"/>
                </a:solidFill>
                <a:latin typeface="Microsoft Sans Serif"/>
                <a:cs typeface="Microsoft Sans Serif"/>
              </a:rPr>
              <a:t>technology.</a:t>
            </a:r>
            <a:endParaRPr sz="2200">
              <a:latin typeface="Microsoft Sans Serif"/>
              <a:cs typeface="Microsoft Sans Serif"/>
            </a:endParaRPr>
          </a:p>
        </p:txBody>
      </p:sp>
      <p:sp>
        <p:nvSpPr>
          <p:cNvPr id="3" name="object 3"/>
          <p:cNvSpPr txBox="1">
            <a:spLocks noGrp="1"/>
          </p:cNvSpPr>
          <p:nvPr>
            <p:ph type="title"/>
          </p:nvPr>
        </p:nvSpPr>
        <p:spPr>
          <a:xfrm>
            <a:off x="848994" y="418528"/>
            <a:ext cx="5801995"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25" dirty="0"/>
              <a:t> </a:t>
            </a:r>
            <a:r>
              <a:rPr spc="-250" dirty="0"/>
              <a:t>Success</a:t>
            </a:r>
            <a:r>
              <a:rPr spc="140" dirty="0"/>
              <a:t> </a:t>
            </a:r>
            <a:r>
              <a:rPr spc="-150" dirty="0"/>
              <a:t>Yearly</a:t>
            </a:r>
            <a:r>
              <a:rPr spc="100" dirty="0"/>
              <a:t> </a:t>
            </a:r>
            <a:r>
              <a:rPr spc="-130" dirty="0"/>
              <a:t>Trend</a:t>
            </a:r>
          </a:p>
        </p:txBody>
      </p:sp>
      <p:pic>
        <p:nvPicPr>
          <p:cNvPr id="4" name="object 4"/>
          <p:cNvPicPr/>
          <p:nvPr/>
        </p:nvPicPr>
        <p:blipFill>
          <a:blip r:embed="rId2" cstate="print"/>
          <a:stretch>
            <a:fillRect/>
          </a:stretch>
        </p:blipFill>
        <p:spPr>
          <a:xfrm>
            <a:off x="7741919" y="2070100"/>
            <a:ext cx="3543300" cy="24942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26</a:t>
            </a:fld>
            <a:endParaRPr spc="75"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0611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4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there</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four</a:t>
            </a:r>
            <a:r>
              <a:rPr sz="2200" spc="50"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sites:</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27</a:t>
            </a:fld>
            <a:endParaRPr spc="75" dirty="0"/>
          </a:p>
        </p:txBody>
      </p:sp>
      <p:sp>
        <p:nvSpPr>
          <p:cNvPr id="3" name="object 3"/>
          <p:cNvSpPr txBox="1"/>
          <p:nvPr/>
        </p:nvSpPr>
        <p:spPr>
          <a:xfrm>
            <a:off x="848994" y="4920932"/>
            <a:ext cx="9072880" cy="6965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35" dirty="0">
                <a:solidFill>
                  <a:srgbClr val="292929"/>
                </a:solidFill>
                <a:latin typeface="Microsoft Sans Serif"/>
                <a:cs typeface="Microsoft Sans Serif"/>
              </a:rPr>
              <a:t>They</a:t>
            </a:r>
            <a:r>
              <a:rPr sz="2200" spc="8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60"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selecting</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unique</a:t>
            </a:r>
            <a:r>
              <a:rPr sz="2200" spc="100"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“launch_site”</a:t>
            </a:r>
            <a:r>
              <a:rPr sz="2200" spc="85" dirty="0">
                <a:solidFill>
                  <a:srgbClr val="292929"/>
                </a:solidFill>
                <a:latin typeface="Microsoft Sans Serif"/>
                <a:cs typeface="Microsoft Sans Serif"/>
              </a:rPr>
              <a:t> </a:t>
            </a:r>
            <a:r>
              <a:rPr sz="2200" spc="-90" dirty="0">
                <a:solidFill>
                  <a:srgbClr val="292929"/>
                </a:solidFill>
                <a:latin typeface="Microsoft Sans Serif"/>
                <a:cs typeface="Microsoft Sans Serif"/>
              </a:rPr>
              <a:t>values</a:t>
            </a:r>
            <a:endParaRPr sz="2200">
              <a:latin typeface="Microsoft Sans Serif"/>
              <a:cs typeface="Microsoft Sans Serif"/>
            </a:endParaRPr>
          </a:p>
          <a:p>
            <a:pPr marL="241300">
              <a:lnSpc>
                <a:spcPct val="100000"/>
              </a:lnSpc>
              <a:spcBef>
                <a:spcPts val="5"/>
              </a:spcBef>
            </a:pPr>
            <a:r>
              <a:rPr sz="2200" spc="-25" dirty="0">
                <a:solidFill>
                  <a:srgbClr val="292929"/>
                </a:solidFill>
                <a:latin typeface="Microsoft Sans Serif"/>
                <a:cs typeface="Microsoft Sans Serif"/>
              </a:rPr>
              <a:t>from</a:t>
            </a:r>
            <a:r>
              <a:rPr sz="2200" spc="3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p:txBody>
      </p:sp>
      <p:sp>
        <p:nvSpPr>
          <p:cNvPr id="4" name="object 4"/>
          <p:cNvSpPr txBox="1">
            <a:spLocks noGrp="1"/>
          </p:cNvSpPr>
          <p:nvPr>
            <p:ph type="title"/>
          </p:nvPr>
        </p:nvSpPr>
        <p:spPr>
          <a:xfrm>
            <a:off x="848994" y="418528"/>
            <a:ext cx="4489450"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100" dirty="0"/>
              <a:t> </a:t>
            </a:r>
            <a:r>
              <a:rPr spc="-160" dirty="0"/>
              <a:t>Launch</a:t>
            </a:r>
            <a:r>
              <a:rPr spc="120" dirty="0"/>
              <a:t> </a:t>
            </a:r>
            <a:r>
              <a:rPr spc="-130" dirty="0"/>
              <a:t>Site</a:t>
            </a:r>
            <a:r>
              <a:rPr spc="114" dirty="0"/>
              <a:t> </a:t>
            </a:r>
            <a:r>
              <a:rPr spc="-225" dirty="0"/>
              <a:t>Names</a:t>
            </a:r>
          </a:p>
        </p:txBody>
      </p:sp>
      <p:graphicFrame>
        <p:nvGraphicFramePr>
          <p:cNvPr id="5" name="object 5"/>
          <p:cNvGraphicFramePr>
            <a:graphicFrameLocks noGrp="1"/>
          </p:cNvGraphicFramePr>
          <p:nvPr/>
        </p:nvGraphicFramePr>
        <p:xfrm>
          <a:off x="1530603" y="2623185"/>
          <a:ext cx="1894205" cy="1852295"/>
        </p:xfrm>
        <a:graphic>
          <a:graphicData uri="http://schemas.openxmlformats.org/drawingml/2006/table">
            <a:tbl>
              <a:tblPr firstRow="1" bandRow="1">
                <a:tableStyleId>{2D5ABB26-0587-4C30-8999-92F81FD0307C}</a:tableStyleId>
              </a:tblPr>
              <a:tblGrid>
                <a:gridCol w="1894205">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spc="-10" dirty="0">
                          <a:solidFill>
                            <a:srgbClr val="FFFFFF"/>
                          </a:solidFill>
                          <a:latin typeface="Calibri"/>
                          <a:cs typeface="Calibri"/>
                        </a:rPr>
                        <a:t>Launch</a:t>
                      </a:r>
                      <a:r>
                        <a:rPr sz="1800" b="1" spc="-15"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10" dirty="0">
                          <a:latin typeface="Calibri"/>
                          <a:cs typeface="Calibri"/>
                        </a:rPr>
                        <a:t>CCAFS</a:t>
                      </a:r>
                      <a:r>
                        <a:rPr sz="1800" spc="-30" dirty="0">
                          <a:latin typeface="Calibri"/>
                          <a:cs typeface="Calibri"/>
                        </a:rPr>
                        <a:t> </a:t>
                      </a:r>
                      <a:r>
                        <a:rPr sz="1800" spc="-5" dirty="0">
                          <a:latin typeface="Calibri"/>
                          <a:cs typeface="Calibri"/>
                        </a:rPr>
                        <a:t>SLC-40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spc="-10" dirty="0">
                          <a:latin typeface="Calibri"/>
                          <a:cs typeface="Calibri"/>
                        </a:rPr>
                        <a:t>KSC</a:t>
                      </a:r>
                      <a:r>
                        <a:rPr sz="1800" spc="-35" dirty="0">
                          <a:latin typeface="Calibri"/>
                          <a:cs typeface="Calibri"/>
                        </a:rPr>
                        <a:t> </a:t>
                      </a:r>
                      <a:r>
                        <a:rPr sz="1800" dirty="0">
                          <a:latin typeface="Calibri"/>
                          <a:cs typeface="Calibri"/>
                        </a:rPr>
                        <a:t>LC-39A</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270"/>
                        </a:spcBef>
                      </a:pPr>
                      <a:r>
                        <a:rPr sz="1800" spc="-25" dirty="0">
                          <a:latin typeface="Calibri"/>
                          <a:cs typeface="Calibri"/>
                        </a:rPr>
                        <a:t>VAFB </a:t>
                      </a:r>
                      <a:r>
                        <a:rPr sz="1800" spc="-5" dirty="0">
                          <a:latin typeface="Calibri"/>
                          <a:cs typeface="Calibri"/>
                        </a:rPr>
                        <a:t>SLC-4E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846445"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05" dirty="0">
                <a:solidFill>
                  <a:srgbClr val="292929"/>
                </a:solidFill>
                <a:latin typeface="Microsoft Sans Serif"/>
                <a:cs typeface="Microsoft Sans Serif"/>
              </a:rPr>
              <a:t>5</a:t>
            </a:r>
            <a:r>
              <a:rPr sz="2200" spc="65"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60" dirty="0">
                <a:solidFill>
                  <a:srgbClr val="292929"/>
                </a:solidFill>
                <a:latin typeface="Microsoft Sans Serif"/>
                <a:cs typeface="Microsoft Sans Serif"/>
              </a:rPr>
              <a:t> </a:t>
            </a:r>
            <a:r>
              <a:rPr sz="2200" spc="-60" dirty="0">
                <a:solidFill>
                  <a:srgbClr val="292929"/>
                </a:solidFill>
                <a:latin typeface="Microsoft Sans Serif"/>
                <a:cs typeface="Microsoft Sans Serif"/>
              </a:rPr>
              <a:t>sites</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begin</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`CCA`:</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28</a:t>
            </a:fld>
            <a:endParaRPr spc="75" dirty="0"/>
          </a:p>
        </p:txBody>
      </p:sp>
      <p:sp>
        <p:nvSpPr>
          <p:cNvPr id="3" name="object 3"/>
          <p:cNvSpPr txBox="1"/>
          <p:nvPr/>
        </p:nvSpPr>
        <p:spPr>
          <a:xfrm>
            <a:off x="848994" y="5434647"/>
            <a:ext cx="7169784"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5" dirty="0">
                <a:solidFill>
                  <a:srgbClr val="292929"/>
                </a:solidFill>
                <a:latin typeface="Microsoft Sans Serif"/>
                <a:cs typeface="Microsoft Sans Serif"/>
              </a:rPr>
              <a:t>Here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can</a:t>
            </a:r>
            <a:r>
              <a:rPr sz="2200" spc="60" dirty="0">
                <a:solidFill>
                  <a:srgbClr val="292929"/>
                </a:solidFill>
                <a:latin typeface="Microsoft Sans Serif"/>
                <a:cs typeface="Microsoft Sans Serif"/>
              </a:rPr>
              <a:t> </a:t>
            </a:r>
            <a:r>
              <a:rPr sz="2200" spc="-130" dirty="0">
                <a:solidFill>
                  <a:srgbClr val="292929"/>
                </a:solidFill>
                <a:latin typeface="Microsoft Sans Serif"/>
                <a:cs typeface="Microsoft Sans Serif"/>
              </a:rPr>
              <a:t>see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five</a:t>
            </a:r>
            <a:r>
              <a:rPr sz="2200" spc="55" dirty="0">
                <a:solidFill>
                  <a:srgbClr val="292929"/>
                </a:solidFill>
                <a:latin typeface="Microsoft Sans Serif"/>
                <a:cs typeface="Microsoft Sans Serif"/>
              </a:rPr>
              <a:t> </a:t>
            </a:r>
            <a:r>
              <a:rPr sz="2200" spc="-90" dirty="0">
                <a:solidFill>
                  <a:srgbClr val="292929"/>
                </a:solidFill>
                <a:latin typeface="Microsoft Sans Serif"/>
                <a:cs typeface="Microsoft Sans Serif"/>
              </a:rPr>
              <a:t>samples</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140" dirty="0">
                <a:solidFill>
                  <a:srgbClr val="292929"/>
                </a:solidFill>
                <a:latin typeface="Microsoft Sans Serif"/>
                <a:cs typeface="Microsoft Sans Serif"/>
              </a:rPr>
              <a:t>Cape</a:t>
            </a:r>
            <a:r>
              <a:rPr sz="2200" spc="80" dirty="0">
                <a:solidFill>
                  <a:srgbClr val="292929"/>
                </a:solidFill>
                <a:latin typeface="Microsoft Sans Serif"/>
                <a:cs typeface="Microsoft Sans Serif"/>
              </a:rPr>
              <a:t> </a:t>
            </a:r>
            <a:r>
              <a:rPr sz="2200" spc="-110" dirty="0">
                <a:solidFill>
                  <a:srgbClr val="292929"/>
                </a:solidFill>
                <a:latin typeface="Microsoft Sans Serif"/>
                <a:cs typeface="Microsoft Sans Serif"/>
              </a:rPr>
              <a:t>Canaveral</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endParaRPr sz="2200">
              <a:latin typeface="Microsoft Sans Serif"/>
              <a:cs typeface="Microsoft Sans Serif"/>
            </a:endParaRPr>
          </a:p>
        </p:txBody>
      </p:sp>
      <p:sp>
        <p:nvSpPr>
          <p:cNvPr id="4" name="object 4"/>
          <p:cNvSpPr txBox="1">
            <a:spLocks noGrp="1"/>
          </p:cNvSpPr>
          <p:nvPr>
            <p:ph type="title"/>
          </p:nvPr>
        </p:nvSpPr>
        <p:spPr>
          <a:xfrm>
            <a:off x="848994" y="418528"/>
            <a:ext cx="7261859"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30" dirty="0"/>
              <a:t> </a:t>
            </a:r>
            <a:r>
              <a:rPr spc="-130" dirty="0"/>
              <a:t>Site</a:t>
            </a:r>
            <a:r>
              <a:rPr spc="125" dirty="0"/>
              <a:t> </a:t>
            </a:r>
            <a:r>
              <a:rPr spc="-225" dirty="0"/>
              <a:t>Names</a:t>
            </a:r>
            <a:r>
              <a:rPr spc="130" dirty="0"/>
              <a:t> </a:t>
            </a:r>
            <a:r>
              <a:rPr spc="-95" dirty="0"/>
              <a:t>Begin</a:t>
            </a:r>
            <a:r>
              <a:rPr spc="105" dirty="0"/>
              <a:t> </a:t>
            </a:r>
            <a:r>
              <a:rPr dirty="0"/>
              <a:t>with</a:t>
            </a:r>
            <a:r>
              <a:rPr spc="140" dirty="0"/>
              <a:t> </a:t>
            </a:r>
            <a:r>
              <a:rPr spc="-240" dirty="0"/>
              <a:t>'CCA'</a:t>
            </a:r>
          </a:p>
        </p:txBody>
      </p:sp>
      <p:graphicFrame>
        <p:nvGraphicFramePr>
          <p:cNvPr id="5" name="object 5"/>
          <p:cNvGraphicFramePr>
            <a:graphicFrameLocks noGrp="1"/>
          </p:cNvGraphicFramePr>
          <p:nvPr/>
        </p:nvGraphicFramePr>
        <p:xfrm>
          <a:off x="763663" y="2284095"/>
          <a:ext cx="10627356" cy="2995930"/>
        </p:xfrm>
        <a:graphic>
          <a:graphicData uri="http://schemas.openxmlformats.org/drawingml/2006/table">
            <a:tbl>
              <a:tblPr firstRow="1" bandRow="1">
                <a:tableStyleId>{2D5ABB26-0587-4C30-8999-92F81FD0307C}</a:tableStyleId>
              </a:tblPr>
              <a:tblGrid>
                <a:gridCol w="1062990">
                  <a:extLst>
                    <a:ext uri="{9D8B030D-6E8A-4147-A177-3AD203B41FA5}">
                      <a16:colId xmlns:a16="http://schemas.microsoft.com/office/drawing/2014/main" val="20000"/>
                    </a:ext>
                  </a:extLst>
                </a:gridCol>
                <a:gridCol w="1062990">
                  <a:extLst>
                    <a:ext uri="{9D8B030D-6E8A-4147-A177-3AD203B41FA5}">
                      <a16:colId xmlns:a16="http://schemas.microsoft.com/office/drawing/2014/main" val="20001"/>
                    </a:ext>
                  </a:extLst>
                </a:gridCol>
                <a:gridCol w="1062990">
                  <a:extLst>
                    <a:ext uri="{9D8B030D-6E8A-4147-A177-3AD203B41FA5}">
                      <a16:colId xmlns:a16="http://schemas.microsoft.com/office/drawing/2014/main" val="20002"/>
                    </a:ext>
                  </a:extLst>
                </a:gridCol>
                <a:gridCol w="1062989">
                  <a:extLst>
                    <a:ext uri="{9D8B030D-6E8A-4147-A177-3AD203B41FA5}">
                      <a16:colId xmlns:a16="http://schemas.microsoft.com/office/drawing/2014/main" val="20003"/>
                    </a:ext>
                  </a:extLst>
                </a:gridCol>
                <a:gridCol w="1388744">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894715">
                  <a:extLst>
                    <a:ext uri="{9D8B030D-6E8A-4147-A177-3AD203B41FA5}">
                      <a16:colId xmlns:a16="http://schemas.microsoft.com/office/drawing/2014/main" val="20006"/>
                    </a:ext>
                  </a:extLst>
                </a:gridCol>
                <a:gridCol w="1062354">
                  <a:extLst>
                    <a:ext uri="{9D8B030D-6E8A-4147-A177-3AD203B41FA5}">
                      <a16:colId xmlns:a16="http://schemas.microsoft.com/office/drawing/2014/main" val="20007"/>
                    </a:ext>
                  </a:extLst>
                </a:gridCol>
                <a:gridCol w="902334">
                  <a:extLst>
                    <a:ext uri="{9D8B030D-6E8A-4147-A177-3AD203B41FA5}">
                      <a16:colId xmlns:a16="http://schemas.microsoft.com/office/drawing/2014/main" val="20008"/>
                    </a:ext>
                  </a:extLst>
                </a:gridCol>
                <a:gridCol w="1222375">
                  <a:extLst>
                    <a:ext uri="{9D8B030D-6E8A-4147-A177-3AD203B41FA5}">
                      <a16:colId xmlns:a16="http://schemas.microsoft.com/office/drawing/2014/main" val="20009"/>
                    </a:ext>
                  </a:extLst>
                </a:gridCol>
              </a:tblGrid>
              <a:tr h="517525">
                <a:tc>
                  <a:txBody>
                    <a:bodyPr/>
                    <a:lstStyle/>
                    <a:p>
                      <a:pPr marL="91440">
                        <a:lnSpc>
                          <a:spcPct val="100000"/>
                        </a:lnSpc>
                        <a:spcBef>
                          <a:spcPts val="1125"/>
                        </a:spcBef>
                      </a:pPr>
                      <a:r>
                        <a:rPr sz="1400" b="1" spc="-15" dirty="0">
                          <a:solidFill>
                            <a:srgbClr val="FFFFFF"/>
                          </a:solidFill>
                          <a:latin typeface="Calibri"/>
                          <a:cs typeface="Calibri"/>
                        </a:rPr>
                        <a:t>Date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1440">
                        <a:lnSpc>
                          <a:spcPct val="100000"/>
                        </a:lnSpc>
                        <a:spcBef>
                          <a:spcPts val="1125"/>
                        </a:spcBef>
                      </a:pPr>
                      <a:r>
                        <a:rPr sz="1400" b="1" spc="-5" dirty="0">
                          <a:solidFill>
                            <a:srgbClr val="FFFFFF"/>
                          </a:solidFill>
                          <a:latin typeface="Calibri"/>
                          <a:cs typeface="Calibri"/>
                        </a:rPr>
                        <a:t>Time</a:t>
                      </a:r>
                      <a:r>
                        <a:rPr sz="1400" b="1" spc="-50" dirty="0">
                          <a:solidFill>
                            <a:srgbClr val="FFFFFF"/>
                          </a:solidFill>
                          <a:latin typeface="Calibri"/>
                          <a:cs typeface="Calibri"/>
                        </a:rPr>
                        <a:t> </a:t>
                      </a:r>
                      <a:r>
                        <a:rPr sz="1400" b="1" spc="-15" dirty="0">
                          <a:solidFill>
                            <a:srgbClr val="FFFFFF"/>
                          </a:solidFill>
                          <a:latin typeface="Calibri"/>
                          <a:cs typeface="Calibri"/>
                        </a:rPr>
                        <a:t>UTC</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marR="391795">
                        <a:lnSpc>
                          <a:spcPct val="100000"/>
                        </a:lnSpc>
                        <a:spcBef>
                          <a:spcPts val="285"/>
                        </a:spcBef>
                      </a:pPr>
                      <a:r>
                        <a:rPr sz="1400" b="1" spc="-5" dirty="0">
                          <a:solidFill>
                            <a:srgbClr val="FFFFFF"/>
                          </a:solidFill>
                          <a:latin typeface="Calibri"/>
                          <a:cs typeface="Calibri"/>
                        </a:rPr>
                        <a:t>B</a:t>
                      </a:r>
                      <a:r>
                        <a:rPr sz="1400" b="1" spc="5" dirty="0">
                          <a:solidFill>
                            <a:srgbClr val="FFFFFF"/>
                          </a:solidFill>
                          <a:latin typeface="Calibri"/>
                          <a:cs typeface="Calibri"/>
                        </a:rPr>
                        <a:t>oo</a:t>
                      </a:r>
                      <a:r>
                        <a:rPr sz="1400" b="1" spc="-20" dirty="0">
                          <a:solidFill>
                            <a:srgbClr val="FFFFFF"/>
                          </a:solidFill>
                          <a:latin typeface="Calibri"/>
                          <a:cs typeface="Calibri"/>
                        </a:rPr>
                        <a:t>s</a:t>
                      </a:r>
                      <a:r>
                        <a:rPr sz="1400" b="1" spc="-25" dirty="0">
                          <a:solidFill>
                            <a:srgbClr val="FFFFFF"/>
                          </a:solidFill>
                          <a:latin typeface="Calibri"/>
                          <a:cs typeface="Calibri"/>
                        </a:rPr>
                        <a:t>t</a:t>
                      </a:r>
                      <a:r>
                        <a:rPr sz="1400" b="1" spc="-5" dirty="0">
                          <a:solidFill>
                            <a:srgbClr val="FFFFFF"/>
                          </a:solidFill>
                          <a:latin typeface="Calibri"/>
                          <a:cs typeface="Calibri"/>
                        </a:rPr>
                        <a:t>e</a:t>
                      </a:r>
                      <a:r>
                        <a:rPr sz="1400" b="1" dirty="0">
                          <a:solidFill>
                            <a:srgbClr val="FFFFFF"/>
                          </a:solidFill>
                          <a:latin typeface="Calibri"/>
                          <a:cs typeface="Calibri"/>
                        </a:rPr>
                        <a:t>r  </a:t>
                      </a:r>
                      <a:r>
                        <a:rPr sz="1400" b="1" spc="-20" dirty="0">
                          <a:solidFill>
                            <a:srgbClr val="FFFFFF"/>
                          </a:solidFill>
                          <a:latin typeface="Calibri"/>
                          <a:cs typeface="Calibri"/>
                        </a:rPr>
                        <a:t>Version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dirty="0">
                          <a:solidFill>
                            <a:srgbClr val="FFFFFF"/>
                          </a:solidFill>
                          <a:latin typeface="Calibri"/>
                          <a:cs typeface="Calibri"/>
                        </a:rPr>
                        <a:t>Launch</a:t>
                      </a:r>
                      <a:r>
                        <a:rPr sz="1400" b="1" spc="-75" dirty="0">
                          <a:solidFill>
                            <a:srgbClr val="FFFFFF"/>
                          </a:solidFill>
                          <a:latin typeface="Calibri"/>
                          <a:cs typeface="Calibri"/>
                        </a:rPr>
                        <a:t> </a:t>
                      </a:r>
                      <a:r>
                        <a:rPr sz="1400" b="1" spc="-10" dirty="0">
                          <a:solidFill>
                            <a:srgbClr val="FFFFFF"/>
                          </a:solidFill>
                          <a:latin typeface="Calibri"/>
                          <a:cs typeface="Calibri"/>
                        </a:rPr>
                        <a:t>Site</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1125"/>
                        </a:spcBef>
                      </a:pPr>
                      <a:r>
                        <a:rPr sz="1400" b="1" spc="-10" dirty="0">
                          <a:solidFill>
                            <a:srgbClr val="FFFFFF"/>
                          </a:solidFill>
                          <a:latin typeface="Calibri"/>
                          <a:cs typeface="Calibri"/>
                        </a:rPr>
                        <a:t>Payload</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marR="207010">
                        <a:lnSpc>
                          <a:spcPct val="100000"/>
                        </a:lnSpc>
                        <a:spcBef>
                          <a:spcPts val="285"/>
                        </a:spcBef>
                      </a:pPr>
                      <a:r>
                        <a:rPr sz="1400" b="1" spc="-10" dirty="0">
                          <a:solidFill>
                            <a:srgbClr val="FFFFFF"/>
                          </a:solidFill>
                          <a:latin typeface="Calibri"/>
                          <a:cs typeface="Calibri"/>
                        </a:rPr>
                        <a:t>Payload </a:t>
                      </a:r>
                      <a:r>
                        <a:rPr sz="1400" b="1" spc="-305" dirty="0">
                          <a:solidFill>
                            <a:srgbClr val="FFFFFF"/>
                          </a:solidFill>
                          <a:latin typeface="Calibri"/>
                          <a:cs typeface="Calibri"/>
                        </a:rPr>
                        <a:t> </a:t>
                      </a:r>
                      <a:r>
                        <a:rPr sz="1400" b="1" dirty="0">
                          <a:solidFill>
                            <a:srgbClr val="FFFFFF"/>
                          </a:solidFill>
                          <a:latin typeface="Calibri"/>
                          <a:cs typeface="Calibri"/>
                        </a:rPr>
                        <a:t>Mass</a:t>
                      </a:r>
                      <a:r>
                        <a:rPr sz="1400" b="1" spc="5" dirty="0">
                          <a:solidFill>
                            <a:srgbClr val="FFFFFF"/>
                          </a:solidFill>
                          <a:latin typeface="Calibri"/>
                          <a:cs typeface="Calibri"/>
                        </a:rPr>
                        <a:t> k</a:t>
                      </a:r>
                      <a:r>
                        <a:rPr sz="1400" b="1" dirty="0">
                          <a:solidFill>
                            <a:srgbClr val="FFFFFF"/>
                          </a:solidFill>
                          <a:latin typeface="Calibri"/>
                          <a:cs typeface="Calibri"/>
                        </a:rPr>
                        <a:t>g</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5" dirty="0">
                          <a:solidFill>
                            <a:srgbClr val="FFFFFF"/>
                          </a:solidFill>
                          <a:latin typeface="Calibri"/>
                          <a:cs typeface="Calibri"/>
                        </a:rPr>
                        <a:t>Orbit</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710">
                        <a:lnSpc>
                          <a:spcPct val="100000"/>
                        </a:lnSpc>
                        <a:spcBef>
                          <a:spcPts val="1125"/>
                        </a:spcBef>
                      </a:pPr>
                      <a:r>
                        <a:rPr sz="1400" b="1" spc="-10" dirty="0">
                          <a:solidFill>
                            <a:srgbClr val="FFFFFF"/>
                          </a:solidFill>
                          <a:latin typeface="Calibri"/>
                          <a:cs typeface="Calibri"/>
                        </a:rPr>
                        <a:t>Customer</a:t>
                      </a:r>
                      <a:endParaRPr sz="1400">
                        <a:latin typeface="Calibri"/>
                        <a:cs typeface="Calibri"/>
                      </a:endParaRPr>
                    </a:p>
                  </a:txBody>
                  <a:tcPr marL="0" marR="0" marT="1428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123189">
                        <a:lnSpc>
                          <a:spcPct val="100000"/>
                        </a:lnSpc>
                        <a:spcBef>
                          <a:spcPts val="285"/>
                        </a:spcBef>
                      </a:pPr>
                      <a:r>
                        <a:rPr sz="1400" b="1" spc="-5" dirty="0">
                          <a:solidFill>
                            <a:srgbClr val="FFFFFF"/>
                          </a:solidFill>
                          <a:latin typeface="Calibri"/>
                          <a:cs typeface="Calibri"/>
                        </a:rPr>
                        <a:t>Mission </a:t>
                      </a:r>
                      <a:r>
                        <a:rPr sz="1400" b="1"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3345" marR="443230">
                        <a:lnSpc>
                          <a:spcPct val="100000"/>
                        </a:lnSpc>
                        <a:spcBef>
                          <a:spcPts val="285"/>
                        </a:spcBef>
                      </a:pPr>
                      <a:r>
                        <a:rPr sz="1400" b="1" dirty="0">
                          <a:solidFill>
                            <a:srgbClr val="FFFFFF"/>
                          </a:solidFill>
                          <a:latin typeface="Calibri"/>
                          <a:cs typeface="Calibri"/>
                        </a:rPr>
                        <a:t>Landing </a:t>
                      </a:r>
                      <a:r>
                        <a:rPr sz="1400" b="1" spc="5" dirty="0">
                          <a:solidFill>
                            <a:srgbClr val="FFFFFF"/>
                          </a:solidFill>
                          <a:latin typeface="Calibri"/>
                          <a:cs typeface="Calibri"/>
                        </a:rPr>
                        <a:t> </a:t>
                      </a:r>
                      <a:r>
                        <a:rPr sz="1400" b="1" spc="-10" dirty="0">
                          <a:solidFill>
                            <a:srgbClr val="FFFFFF"/>
                          </a:solidFill>
                          <a:latin typeface="Calibri"/>
                          <a:cs typeface="Calibri"/>
                        </a:rPr>
                        <a:t>O</a:t>
                      </a:r>
                      <a:r>
                        <a:rPr sz="1400" b="1" spc="5" dirty="0">
                          <a:solidFill>
                            <a:srgbClr val="FFFFFF"/>
                          </a:solidFill>
                          <a:latin typeface="Calibri"/>
                          <a:cs typeface="Calibri"/>
                        </a:rPr>
                        <a:t>u</a:t>
                      </a:r>
                      <a:r>
                        <a:rPr sz="1400" b="1" spc="-25" dirty="0">
                          <a:solidFill>
                            <a:srgbClr val="FFFFFF"/>
                          </a:solidFill>
                          <a:latin typeface="Calibri"/>
                          <a:cs typeface="Calibri"/>
                        </a:rPr>
                        <a:t>t</a:t>
                      </a:r>
                      <a:r>
                        <a:rPr sz="1400" b="1" spc="-10" dirty="0">
                          <a:solidFill>
                            <a:srgbClr val="FFFFFF"/>
                          </a:solidFill>
                          <a:latin typeface="Calibri"/>
                          <a:cs typeface="Calibri"/>
                        </a:rPr>
                        <a:t>c</a:t>
                      </a:r>
                      <a:r>
                        <a:rPr sz="1400" b="1" spc="5" dirty="0">
                          <a:solidFill>
                            <a:srgbClr val="FFFFFF"/>
                          </a:solidFill>
                          <a:latin typeface="Calibri"/>
                          <a:cs typeface="Calibri"/>
                        </a:rPr>
                        <a:t>o</a:t>
                      </a:r>
                      <a:r>
                        <a:rPr sz="1400" b="1" spc="-5" dirty="0">
                          <a:solidFill>
                            <a:srgbClr val="FFFFFF"/>
                          </a:solidFill>
                          <a:latin typeface="Calibri"/>
                          <a:cs typeface="Calibri"/>
                        </a:rPr>
                        <a:t>me</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457200">
                <a:tc>
                  <a:txBody>
                    <a:bodyPr/>
                    <a:lstStyle/>
                    <a:p>
                      <a:pPr marL="91440">
                        <a:lnSpc>
                          <a:spcPct val="100000"/>
                        </a:lnSpc>
                        <a:spcBef>
                          <a:spcPts val="1010"/>
                        </a:spcBef>
                      </a:pPr>
                      <a:r>
                        <a:rPr sz="1200" spc="-10" dirty="0">
                          <a:latin typeface="Calibri"/>
                          <a:cs typeface="Calibri"/>
                        </a:rPr>
                        <a:t>2010-06-04</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18:45:00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B0003</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marR="155575">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0" dirty="0">
                          <a:latin typeface="Calibri"/>
                          <a:cs typeface="Calibri"/>
                        </a:rPr>
                        <a:t> </a:t>
                      </a:r>
                      <a:r>
                        <a:rPr sz="1200" spc="5" dirty="0">
                          <a:latin typeface="Calibri"/>
                          <a:cs typeface="Calibri"/>
                        </a:rPr>
                        <a:t>Sp</a:t>
                      </a:r>
                      <a:r>
                        <a:rPr sz="1200" dirty="0">
                          <a:latin typeface="Calibri"/>
                          <a:cs typeface="Calibri"/>
                        </a:rPr>
                        <a:t>a</a:t>
                      </a:r>
                      <a:r>
                        <a:rPr sz="1200" spc="-10" dirty="0">
                          <a:latin typeface="Calibri"/>
                          <a:cs typeface="Calibri"/>
                        </a:rPr>
                        <a:t>c</a:t>
                      </a:r>
                      <a:r>
                        <a:rPr sz="1200" dirty="0">
                          <a:latin typeface="Calibri"/>
                          <a:cs typeface="Calibri"/>
                        </a:rPr>
                        <a:t>e</a:t>
                      </a:r>
                      <a:r>
                        <a:rPr sz="1200" spc="-5" dirty="0">
                          <a:latin typeface="Calibri"/>
                          <a:cs typeface="Calibri"/>
                        </a:rPr>
                        <a:t>c</a:t>
                      </a:r>
                      <a:r>
                        <a:rPr sz="1200" spc="-20" dirty="0">
                          <a:latin typeface="Calibri"/>
                          <a:cs typeface="Calibri"/>
                        </a:rPr>
                        <a:t>r</a:t>
                      </a:r>
                      <a:r>
                        <a:rPr sz="1200" dirty="0">
                          <a:latin typeface="Calibri"/>
                          <a:cs typeface="Calibri"/>
                        </a:rPr>
                        <a:t>a</a:t>
                      </a:r>
                      <a:r>
                        <a:rPr sz="1200" spc="-10" dirty="0">
                          <a:latin typeface="Calibri"/>
                          <a:cs typeface="Calibri"/>
                        </a:rPr>
                        <a:t>f</a:t>
                      </a:r>
                      <a:r>
                        <a:rPr sz="1200" dirty="0">
                          <a:latin typeface="Calibri"/>
                          <a:cs typeface="Calibri"/>
                        </a:rPr>
                        <a:t>t  </a:t>
                      </a:r>
                      <a:r>
                        <a:rPr sz="1200" spc="-5" dirty="0">
                          <a:latin typeface="Calibri"/>
                          <a:cs typeface="Calibri"/>
                        </a:rPr>
                        <a:t>Qualification</a:t>
                      </a:r>
                      <a:r>
                        <a:rPr sz="1200" spc="-30" dirty="0">
                          <a:latin typeface="Calibri"/>
                          <a:cs typeface="Calibri"/>
                        </a:rPr>
                        <a:t> </a:t>
                      </a:r>
                      <a:r>
                        <a:rPr sz="1200" dirty="0">
                          <a:latin typeface="Calibri"/>
                          <a:cs typeface="Calibri"/>
                        </a:rPr>
                        <a:t>Unit</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dirty="0">
                          <a:latin typeface="Calibri"/>
                          <a:cs typeface="Calibri"/>
                        </a:rPr>
                        <a:t>SpaceX</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3345" marR="400685">
                        <a:lnSpc>
                          <a:spcPct val="100000"/>
                        </a:lnSpc>
                        <a:spcBef>
                          <a:spcPts val="290"/>
                        </a:spcBef>
                      </a:pPr>
                      <a:r>
                        <a:rPr sz="1200" spc="-10" dirty="0">
                          <a:latin typeface="Calibri"/>
                          <a:cs typeface="Calibri"/>
                        </a:rPr>
                        <a:t>Failure </a:t>
                      </a:r>
                      <a:r>
                        <a:rPr sz="1200" spc="-5" dirty="0">
                          <a:latin typeface="Calibri"/>
                          <a:cs typeface="Calibri"/>
                        </a:rPr>
                        <a:t> (</a:t>
                      </a:r>
                      <a:r>
                        <a:rPr sz="1200" dirty="0">
                          <a:latin typeface="Calibri"/>
                          <a:cs typeface="Calibri"/>
                        </a:rPr>
                        <a:t>pa</a:t>
                      </a:r>
                      <a:r>
                        <a:rPr sz="1200" spc="-20" dirty="0">
                          <a:latin typeface="Calibri"/>
                          <a:cs typeface="Calibri"/>
                        </a:rPr>
                        <a:t>r</a:t>
                      </a:r>
                      <a:r>
                        <a:rPr sz="1200" dirty="0">
                          <a:latin typeface="Calibri"/>
                          <a:cs typeface="Calibri"/>
                        </a:rPr>
                        <a:t>a</a:t>
                      </a:r>
                      <a:r>
                        <a:rPr sz="1200" spc="-10" dirty="0">
                          <a:latin typeface="Calibri"/>
                          <a:cs typeface="Calibri"/>
                        </a:rPr>
                        <a:t>c</a:t>
                      </a:r>
                      <a:r>
                        <a:rPr sz="1200" spc="5" dirty="0">
                          <a:latin typeface="Calibri"/>
                          <a:cs typeface="Calibri"/>
                        </a:rPr>
                        <a:t>hu</a:t>
                      </a:r>
                      <a:r>
                        <a:rPr sz="1200" spc="-25" dirty="0">
                          <a:latin typeface="Calibri"/>
                          <a:cs typeface="Calibri"/>
                        </a:rPr>
                        <a:t>t</a:t>
                      </a:r>
                      <a:r>
                        <a:rPr sz="1200" dirty="0">
                          <a:latin typeface="Calibri"/>
                          <a:cs typeface="Calibri"/>
                        </a:rPr>
                        <a:t>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822960">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2010-12-08</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1440">
                        <a:lnSpc>
                          <a:spcPct val="100000"/>
                        </a:lnSpc>
                        <a:spcBef>
                          <a:spcPts val="1070"/>
                        </a:spcBef>
                      </a:pPr>
                      <a:r>
                        <a:rPr sz="1200" spc="-10" dirty="0">
                          <a:latin typeface="Calibri"/>
                          <a:cs typeface="Calibri"/>
                        </a:rPr>
                        <a:t>15:43:00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R="1905" algn="ctr">
                        <a:lnSpc>
                          <a:spcPct val="100000"/>
                        </a:lnSpc>
                        <a:spcBef>
                          <a:spcPts val="107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B0004</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075">
                        <a:lnSpc>
                          <a:spcPct val="100000"/>
                        </a:lnSpc>
                        <a:spcBef>
                          <a:spcPts val="107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marR="95250">
                        <a:lnSpc>
                          <a:spcPct val="100000"/>
                        </a:lnSpc>
                        <a:spcBef>
                          <a:spcPts val="290"/>
                        </a:spcBef>
                      </a:pPr>
                      <a:r>
                        <a:rPr sz="1200" spc="-5" dirty="0">
                          <a:latin typeface="Calibri"/>
                          <a:cs typeface="Calibri"/>
                        </a:rPr>
                        <a:t>D</a:t>
                      </a:r>
                      <a:r>
                        <a:rPr sz="1200" spc="-20" dirty="0">
                          <a:latin typeface="Calibri"/>
                          <a:cs typeface="Calibri"/>
                        </a:rPr>
                        <a:t>r</a:t>
                      </a:r>
                      <a:r>
                        <a:rPr sz="1200" dirty="0">
                          <a:latin typeface="Calibri"/>
                          <a:cs typeface="Calibri"/>
                        </a:rPr>
                        <a:t>a</a:t>
                      </a:r>
                      <a:r>
                        <a:rPr sz="1200" spc="-5" dirty="0">
                          <a:latin typeface="Calibri"/>
                          <a:cs typeface="Calibri"/>
                        </a:rPr>
                        <a:t>g</a:t>
                      </a:r>
                      <a:r>
                        <a:rPr sz="1200" spc="5" dirty="0">
                          <a:latin typeface="Calibri"/>
                          <a:cs typeface="Calibri"/>
                        </a:rPr>
                        <a:t>o</a:t>
                      </a:r>
                      <a:r>
                        <a:rPr sz="1200" dirty="0">
                          <a:latin typeface="Calibri"/>
                          <a:cs typeface="Calibri"/>
                        </a:rPr>
                        <a:t>n</a:t>
                      </a:r>
                      <a:r>
                        <a:rPr sz="1200" spc="-25" dirty="0">
                          <a:latin typeface="Calibri"/>
                          <a:cs typeface="Calibri"/>
                        </a:rPr>
                        <a:t> </a:t>
                      </a:r>
                      <a:r>
                        <a:rPr sz="1200" spc="5" dirty="0">
                          <a:latin typeface="Calibri"/>
                          <a:cs typeface="Calibri"/>
                        </a:rPr>
                        <a:t>d</a:t>
                      </a:r>
                      <a:r>
                        <a:rPr sz="1200" dirty="0">
                          <a:latin typeface="Calibri"/>
                          <a:cs typeface="Calibri"/>
                        </a:rPr>
                        <a:t>emo</a:t>
                      </a:r>
                      <a:r>
                        <a:rPr sz="1200" spc="-5" dirty="0">
                          <a:latin typeface="Calibri"/>
                          <a:cs typeface="Calibri"/>
                        </a:rPr>
                        <a:t> </a:t>
                      </a:r>
                      <a:r>
                        <a:rPr sz="1200" spc="-10" dirty="0">
                          <a:latin typeface="Calibri"/>
                          <a:cs typeface="Calibri"/>
                        </a:rPr>
                        <a:t>f</a:t>
                      </a:r>
                      <a:r>
                        <a:rPr sz="1200" dirty="0">
                          <a:latin typeface="Calibri"/>
                          <a:cs typeface="Calibri"/>
                        </a:rPr>
                        <a:t>li</a:t>
                      </a:r>
                      <a:r>
                        <a:rPr sz="1200" spc="-5" dirty="0">
                          <a:latin typeface="Calibri"/>
                          <a:cs typeface="Calibri"/>
                        </a:rPr>
                        <a:t>g</a:t>
                      </a:r>
                      <a:r>
                        <a:rPr sz="1200" spc="-15" dirty="0">
                          <a:latin typeface="Calibri"/>
                          <a:cs typeface="Calibri"/>
                        </a:rPr>
                        <a:t>h</a:t>
                      </a:r>
                      <a:r>
                        <a:rPr sz="1200" dirty="0">
                          <a:latin typeface="Calibri"/>
                          <a:cs typeface="Calibri"/>
                        </a:rPr>
                        <a:t>t  </a:t>
                      </a:r>
                      <a:r>
                        <a:rPr sz="1200" spc="-10" dirty="0">
                          <a:latin typeface="Calibri"/>
                          <a:cs typeface="Calibri"/>
                        </a:rPr>
                        <a:t>C1, two</a:t>
                      </a:r>
                      <a:r>
                        <a:rPr sz="1200" dirty="0">
                          <a:latin typeface="Calibri"/>
                          <a:cs typeface="Calibri"/>
                        </a:rPr>
                        <a:t> </a:t>
                      </a:r>
                      <a:r>
                        <a:rPr sz="1200" spc="-5" dirty="0">
                          <a:latin typeface="Calibri"/>
                          <a:cs typeface="Calibri"/>
                        </a:rPr>
                        <a:t>CubeSats, </a:t>
                      </a:r>
                      <a:r>
                        <a:rPr sz="1200" dirty="0">
                          <a:latin typeface="Calibri"/>
                          <a:cs typeface="Calibri"/>
                        </a:rPr>
                        <a:t> </a:t>
                      </a:r>
                      <a:r>
                        <a:rPr sz="1200" spc="-5" dirty="0">
                          <a:latin typeface="Calibri"/>
                          <a:cs typeface="Calibri"/>
                        </a:rPr>
                        <a:t>barrel </a:t>
                      </a:r>
                      <a:r>
                        <a:rPr sz="1200" dirty="0">
                          <a:latin typeface="Calibri"/>
                          <a:cs typeface="Calibri"/>
                        </a:rPr>
                        <a:t>of </a:t>
                      </a:r>
                      <a:r>
                        <a:rPr sz="1200" spc="-5" dirty="0">
                          <a:latin typeface="Calibri"/>
                          <a:cs typeface="Calibri"/>
                        </a:rPr>
                        <a:t>Brouere </a:t>
                      </a:r>
                      <a:r>
                        <a:rPr sz="1200" dirty="0">
                          <a:latin typeface="Calibri"/>
                          <a:cs typeface="Calibri"/>
                        </a:rPr>
                        <a:t> </a:t>
                      </a:r>
                      <a:r>
                        <a:rPr sz="1200" spc="-5" dirty="0">
                          <a:latin typeface="Calibri"/>
                          <a:cs typeface="Calibri"/>
                        </a:rPr>
                        <a:t>cheese</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dirty="0">
                          <a:latin typeface="Calibri"/>
                          <a:cs typeface="Calibri"/>
                        </a:rPr>
                        <a:t>0</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2710">
                        <a:lnSpc>
                          <a:spcPct val="100000"/>
                        </a:lnSpc>
                        <a:spcBef>
                          <a:spcPts val="107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2710">
                        <a:lnSpc>
                          <a:spcPct val="100000"/>
                        </a:lnSpc>
                      </a:pPr>
                      <a:r>
                        <a:rPr sz="1200" spc="5" dirty="0">
                          <a:latin typeface="Calibri"/>
                          <a:cs typeface="Calibri"/>
                        </a:rPr>
                        <a:t>NASA</a:t>
                      </a:r>
                      <a:r>
                        <a:rPr sz="1200" spc="-50" dirty="0">
                          <a:latin typeface="Calibri"/>
                          <a:cs typeface="Calibri"/>
                        </a:rPr>
                        <a:t> </a:t>
                      </a:r>
                      <a:r>
                        <a:rPr sz="1200" spc="-10" dirty="0">
                          <a:latin typeface="Calibri"/>
                          <a:cs typeface="Calibri"/>
                        </a:rPr>
                        <a:t>(COTS)</a:t>
                      </a:r>
                      <a:endParaRPr sz="1200">
                        <a:latin typeface="Calibri"/>
                        <a:cs typeface="Calibri"/>
                      </a:endParaRPr>
                    </a:p>
                    <a:p>
                      <a:pPr marL="92710">
                        <a:lnSpc>
                          <a:spcPct val="100000"/>
                        </a:lnSpc>
                      </a:pPr>
                      <a:r>
                        <a:rPr sz="1200" spc="-5" dirty="0">
                          <a:latin typeface="Calibri"/>
                          <a:cs typeface="Calibri"/>
                        </a:rPr>
                        <a:t>NRO</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pPr>
                      <a:endParaRPr sz="1200">
                        <a:latin typeface="Times New Roman"/>
                        <a:cs typeface="Times New Roman"/>
                      </a:endParaRPr>
                    </a:p>
                    <a:p>
                      <a:pPr marL="93345">
                        <a:lnSpc>
                          <a:spcPct val="100000"/>
                        </a:lnSpc>
                        <a:spcBef>
                          <a:spcPts val="1070"/>
                        </a:spcBef>
                      </a:pPr>
                      <a:r>
                        <a:rPr sz="1200" spc="-5" dirty="0">
                          <a:latin typeface="Calibri"/>
                          <a:cs typeface="Calibri"/>
                        </a:rPr>
                        <a:t>Success</a:t>
                      </a:r>
                      <a:endParaRPr sz="12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nSpc>
                          <a:spcPct val="100000"/>
                        </a:lnSpc>
                        <a:spcBef>
                          <a:spcPts val="5"/>
                        </a:spcBef>
                      </a:pPr>
                      <a:endParaRPr sz="1500">
                        <a:latin typeface="Times New Roman"/>
                        <a:cs typeface="Times New Roman"/>
                      </a:endParaRPr>
                    </a:p>
                    <a:p>
                      <a:pPr marL="93345">
                        <a:lnSpc>
                          <a:spcPct val="100000"/>
                        </a:lnSpc>
                      </a:pPr>
                      <a:r>
                        <a:rPr sz="1200" spc="-10" dirty="0">
                          <a:latin typeface="Calibri"/>
                          <a:cs typeface="Calibri"/>
                        </a:rPr>
                        <a:t>Failure</a:t>
                      </a:r>
                      <a:endParaRPr sz="1200">
                        <a:latin typeface="Calibri"/>
                        <a:cs typeface="Calibri"/>
                      </a:endParaRPr>
                    </a:p>
                    <a:p>
                      <a:pPr marL="93345">
                        <a:lnSpc>
                          <a:spcPct val="100000"/>
                        </a:lnSpc>
                      </a:pPr>
                      <a:r>
                        <a:rPr sz="1200" spc="-5" dirty="0">
                          <a:latin typeface="Calibri"/>
                          <a:cs typeface="Calibri"/>
                        </a:rPr>
                        <a:t>(parachute)</a:t>
                      </a:r>
                      <a:endParaRPr sz="12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457200">
                <a:tc>
                  <a:txBody>
                    <a:bodyPr/>
                    <a:lstStyle/>
                    <a:p>
                      <a:pPr marL="91440">
                        <a:lnSpc>
                          <a:spcPct val="100000"/>
                        </a:lnSpc>
                        <a:spcBef>
                          <a:spcPts val="1010"/>
                        </a:spcBef>
                      </a:pPr>
                      <a:r>
                        <a:rPr sz="1200" spc="-10" dirty="0">
                          <a:latin typeface="Calibri"/>
                          <a:cs typeface="Calibri"/>
                        </a:rPr>
                        <a:t>2012-05-22</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1010"/>
                        </a:spcBef>
                      </a:pPr>
                      <a:r>
                        <a:rPr sz="1200" spc="-10" dirty="0">
                          <a:latin typeface="Calibri"/>
                          <a:cs typeface="Calibri"/>
                        </a:rPr>
                        <a:t>07:44:00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1010"/>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1010"/>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90"/>
                        </a:spcBef>
                      </a:pPr>
                      <a:r>
                        <a:rPr sz="1200" spc="-5" dirty="0">
                          <a:latin typeface="Calibri"/>
                          <a:cs typeface="Calibri"/>
                        </a:rPr>
                        <a:t>Dragon</a:t>
                      </a:r>
                      <a:r>
                        <a:rPr sz="1200" spc="-50" dirty="0">
                          <a:latin typeface="Calibri"/>
                          <a:cs typeface="Calibri"/>
                        </a:rPr>
                        <a:t> </a:t>
                      </a:r>
                      <a:r>
                        <a:rPr sz="1200" dirty="0">
                          <a:latin typeface="Calibri"/>
                          <a:cs typeface="Calibri"/>
                        </a:rPr>
                        <a:t>demo</a:t>
                      </a:r>
                      <a:r>
                        <a:rPr sz="1200" spc="-35" dirty="0">
                          <a:latin typeface="Calibri"/>
                          <a:cs typeface="Calibri"/>
                        </a:rPr>
                        <a:t> </a:t>
                      </a:r>
                      <a:r>
                        <a:rPr sz="1200" spc="-5" dirty="0">
                          <a:latin typeface="Calibri"/>
                          <a:cs typeface="Calibri"/>
                        </a:rPr>
                        <a:t>flight</a:t>
                      </a:r>
                      <a:endParaRPr sz="1200">
                        <a:latin typeface="Calibri"/>
                        <a:cs typeface="Calibri"/>
                      </a:endParaRPr>
                    </a:p>
                    <a:p>
                      <a:pPr marL="92075">
                        <a:lnSpc>
                          <a:spcPct val="100000"/>
                        </a:lnSpc>
                      </a:pPr>
                      <a:r>
                        <a:rPr sz="1200" spc="-5" dirty="0">
                          <a:latin typeface="Calibri"/>
                          <a:cs typeface="Calibri"/>
                        </a:rPr>
                        <a:t>C2</a:t>
                      </a:r>
                      <a:endParaRPr sz="1200">
                        <a:latin typeface="Calibri"/>
                        <a:cs typeface="Calibri"/>
                      </a:endParaRPr>
                    </a:p>
                  </a:txBody>
                  <a:tcPr marL="0" marR="0" marT="368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0" dirty="0">
                          <a:latin typeface="Calibri"/>
                          <a:cs typeface="Calibri"/>
                        </a:rPr>
                        <a:t>525</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1010"/>
                        </a:spcBef>
                      </a:pPr>
                      <a:r>
                        <a:rPr sz="1200" spc="5" dirty="0">
                          <a:latin typeface="Calibri"/>
                          <a:cs typeface="Calibri"/>
                        </a:rPr>
                        <a:t>NASA</a:t>
                      </a:r>
                      <a:r>
                        <a:rPr sz="1200" spc="-35" dirty="0">
                          <a:latin typeface="Calibri"/>
                          <a:cs typeface="Calibri"/>
                        </a:rPr>
                        <a:t> </a:t>
                      </a:r>
                      <a:r>
                        <a:rPr sz="1200" spc="-15" dirty="0">
                          <a:latin typeface="Calibri"/>
                          <a:cs typeface="Calibri"/>
                        </a:rPr>
                        <a:t>(COTS)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spc="-5" dirty="0">
                          <a:latin typeface="Calibri"/>
                          <a:cs typeface="Calibri"/>
                        </a:rPr>
                        <a:t>Success</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1010"/>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12827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1440">
                        <a:lnSpc>
                          <a:spcPct val="100000"/>
                        </a:lnSpc>
                        <a:spcBef>
                          <a:spcPts val="675"/>
                        </a:spcBef>
                      </a:pPr>
                      <a:r>
                        <a:rPr sz="1200" spc="-10" dirty="0">
                          <a:latin typeface="Calibri"/>
                          <a:cs typeface="Calibri"/>
                        </a:rPr>
                        <a:t>2012-10-08</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1440">
                        <a:lnSpc>
                          <a:spcPct val="100000"/>
                        </a:lnSpc>
                        <a:spcBef>
                          <a:spcPts val="675"/>
                        </a:spcBef>
                      </a:pPr>
                      <a:r>
                        <a:rPr sz="1200" spc="-10" dirty="0">
                          <a:latin typeface="Calibri"/>
                          <a:cs typeface="Calibri"/>
                        </a:rPr>
                        <a:t>00:35:00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B0006</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0" dirty="0">
                          <a:latin typeface="Calibri"/>
                          <a:cs typeface="Calibri"/>
                        </a:rPr>
                        <a:t>500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3345">
                        <a:lnSpc>
                          <a:spcPct val="100000"/>
                        </a:lnSpc>
                        <a:spcBef>
                          <a:spcPts val="675"/>
                        </a:spcBef>
                      </a:pPr>
                      <a:r>
                        <a:rPr sz="1200" dirty="0">
                          <a:latin typeface="Calibri"/>
                          <a:cs typeface="Calibri"/>
                        </a:rPr>
                        <a:t>No</a:t>
                      </a:r>
                      <a:r>
                        <a:rPr sz="1200" spc="-45" dirty="0">
                          <a:latin typeface="Calibri"/>
                          <a:cs typeface="Calibri"/>
                        </a:rPr>
                        <a:t> </a:t>
                      </a:r>
                      <a:r>
                        <a:rPr sz="1200" spc="-10" dirty="0">
                          <a:latin typeface="Calibri"/>
                          <a:cs typeface="Calibri"/>
                        </a:rPr>
                        <a:t>attempt</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205">
                <a:tc>
                  <a:txBody>
                    <a:bodyPr/>
                    <a:lstStyle/>
                    <a:p>
                      <a:pPr marL="91440">
                        <a:lnSpc>
                          <a:spcPct val="100000"/>
                        </a:lnSpc>
                        <a:spcBef>
                          <a:spcPts val="675"/>
                        </a:spcBef>
                      </a:pPr>
                      <a:r>
                        <a:rPr sz="1200" spc="-10" dirty="0">
                          <a:latin typeface="Calibri"/>
                          <a:cs typeface="Calibri"/>
                        </a:rPr>
                        <a:t>2013-03-01</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1440">
                        <a:lnSpc>
                          <a:spcPct val="100000"/>
                        </a:lnSpc>
                        <a:spcBef>
                          <a:spcPts val="675"/>
                        </a:spcBef>
                      </a:pPr>
                      <a:r>
                        <a:rPr sz="1200" spc="-10" dirty="0">
                          <a:latin typeface="Calibri"/>
                          <a:cs typeface="Calibri"/>
                        </a:rPr>
                        <a:t>15:10:00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R="1905" algn="ctr">
                        <a:lnSpc>
                          <a:spcPct val="100000"/>
                        </a:lnSpc>
                        <a:spcBef>
                          <a:spcPts val="675"/>
                        </a:spcBef>
                      </a:pPr>
                      <a:r>
                        <a:rPr sz="1200" dirty="0">
                          <a:latin typeface="Calibri"/>
                          <a:cs typeface="Calibri"/>
                        </a:rPr>
                        <a:t>F9</a:t>
                      </a:r>
                      <a:r>
                        <a:rPr sz="1200" spc="-35" dirty="0">
                          <a:latin typeface="Calibri"/>
                          <a:cs typeface="Calibri"/>
                        </a:rPr>
                        <a:t> </a:t>
                      </a:r>
                      <a:r>
                        <a:rPr sz="1200" spc="-5" dirty="0">
                          <a:latin typeface="Calibri"/>
                          <a:cs typeface="Calibri"/>
                        </a:rPr>
                        <a:t>v1.0</a:t>
                      </a:r>
                      <a:r>
                        <a:rPr sz="1200" spc="-15" dirty="0">
                          <a:latin typeface="Calibri"/>
                          <a:cs typeface="Calibri"/>
                        </a:rPr>
                        <a:t> </a:t>
                      </a:r>
                      <a:r>
                        <a:rPr sz="1200" spc="-5" dirty="0">
                          <a:latin typeface="Calibri"/>
                          <a:cs typeface="Calibri"/>
                        </a:rPr>
                        <a:t>B0007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b="1" spc="-5" dirty="0">
                          <a:latin typeface="Calibri"/>
                          <a:cs typeface="Calibri"/>
                        </a:rPr>
                        <a:t>CCA</a:t>
                      </a:r>
                      <a:r>
                        <a:rPr sz="1200" spc="-5" dirty="0">
                          <a:latin typeface="Calibri"/>
                          <a:cs typeface="Calibri"/>
                        </a:rPr>
                        <a:t>FS</a:t>
                      </a:r>
                      <a:r>
                        <a:rPr sz="1200" spc="-45" dirty="0">
                          <a:latin typeface="Calibri"/>
                          <a:cs typeface="Calibri"/>
                        </a:rPr>
                        <a:t> </a:t>
                      </a:r>
                      <a:r>
                        <a:rPr sz="1200" spc="-10" dirty="0">
                          <a:latin typeface="Calibri"/>
                          <a:cs typeface="Calibri"/>
                        </a:rPr>
                        <a:t>LC-40</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675"/>
                        </a:spcBef>
                      </a:pPr>
                      <a:r>
                        <a:rPr sz="1200" dirty="0">
                          <a:latin typeface="Calibri"/>
                          <a:cs typeface="Calibri"/>
                        </a:rPr>
                        <a:t>SpaceX</a:t>
                      </a:r>
                      <a:r>
                        <a:rPr sz="1200" spc="-55" dirty="0">
                          <a:latin typeface="Calibri"/>
                          <a:cs typeface="Calibri"/>
                        </a:rPr>
                        <a:t> </a:t>
                      </a:r>
                      <a:r>
                        <a:rPr sz="1200" spc="-5" dirty="0">
                          <a:latin typeface="Calibri"/>
                          <a:cs typeface="Calibri"/>
                        </a:rPr>
                        <a:t>CRS-2</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0" dirty="0">
                          <a:latin typeface="Calibri"/>
                          <a:cs typeface="Calibri"/>
                        </a:rPr>
                        <a:t>677</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15" dirty="0">
                          <a:latin typeface="Calibri"/>
                          <a:cs typeface="Calibri"/>
                        </a:rPr>
                        <a:t>LEO</a:t>
                      </a:r>
                      <a:r>
                        <a:rPr sz="1200" spc="-20" dirty="0">
                          <a:latin typeface="Calibri"/>
                          <a:cs typeface="Calibri"/>
                        </a:rPr>
                        <a:t> </a:t>
                      </a:r>
                      <a:r>
                        <a:rPr sz="1200" spc="-5" dirty="0">
                          <a:latin typeface="Calibri"/>
                          <a:cs typeface="Calibri"/>
                        </a:rPr>
                        <a:t>(ISS)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710">
                        <a:lnSpc>
                          <a:spcPct val="100000"/>
                        </a:lnSpc>
                        <a:spcBef>
                          <a:spcPts val="675"/>
                        </a:spcBef>
                      </a:pPr>
                      <a:r>
                        <a:rPr sz="1200" spc="5" dirty="0">
                          <a:latin typeface="Calibri"/>
                          <a:cs typeface="Calibri"/>
                        </a:rPr>
                        <a:t>NASA</a:t>
                      </a:r>
                      <a:r>
                        <a:rPr sz="1200" spc="-40" dirty="0">
                          <a:latin typeface="Calibri"/>
                          <a:cs typeface="Calibri"/>
                        </a:rPr>
                        <a:t> </a:t>
                      </a:r>
                      <a:r>
                        <a:rPr sz="1200" spc="-5" dirty="0">
                          <a:latin typeface="Calibri"/>
                          <a:cs typeface="Calibri"/>
                        </a:rPr>
                        <a:t>(CRS)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spc="-5" dirty="0">
                          <a:latin typeface="Calibri"/>
                          <a:cs typeface="Calibri"/>
                        </a:rPr>
                        <a:t>Success</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3345">
                        <a:lnSpc>
                          <a:spcPct val="100000"/>
                        </a:lnSpc>
                        <a:spcBef>
                          <a:spcPts val="675"/>
                        </a:spcBef>
                      </a:pPr>
                      <a:r>
                        <a:rPr sz="1200" dirty="0">
                          <a:latin typeface="Calibri"/>
                          <a:cs typeface="Calibri"/>
                        </a:rPr>
                        <a:t>No</a:t>
                      </a:r>
                      <a:r>
                        <a:rPr sz="1200" spc="-35" dirty="0">
                          <a:latin typeface="Calibri"/>
                          <a:cs typeface="Calibri"/>
                        </a:rPr>
                        <a:t> </a:t>
                      </a:r>
                      <a:r>
                        <a:rPr sz="1200" spc="-15" dirty="0">
                          <a:latin typeface="Calibri"/>
                          <a:cs typeface="Calibri"/>
                        </a:rPr>
                        <a:t>attemp</a:t>
                      </a:r>
                      <a:endParaRPr sz="1200">
                        <a:latin typeface="Calibri"/>
                        <a:cs typeface="Calibri"/>
                      </a:endParaRPr>
                    </a:p>
                  </a:txBody>
                  <a:tcPr marL="0" marR="0" marT="857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571246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55" dirty="0">
                <a:solidFill>
                  <a:srgbClr val="292929"/>
                </a:solidFill>
                <a:latin typeface="Microsoft Sans Serif"/>
                <a:cs typeface="Microsoft Sans Serif"/>
              </a:rPr>
              <a:t>Total</a:t>
            </a:r>
            <a:r>
              <a:rPr sz="2200" spc="3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50" dirty="0">
                <a:solidFill>
                  <a:srgbClr val="292929"/>
                </a:solidFill>
                <a:latin typeface="Microsoft Sans Serif"/>
                <a:cs typeface="Microsoft Sans Serif"/>
              </a:rPr>
              <a:t> </a:t>
            </a:r>
            <a:r>
              <a:rPr sz="2200" spc="-150" dirty="0">
                <a:solidFill>
                  <a:srgbClr val="292929"/>
                </a:solidFill>
                <a:latin typeface="Microsoft Sans Serif"/>
                <a:cs typeface="Microsoft Sans Serif"/>
              </a:rPr>
              <a:t>NASA:</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29</a:t>
            </a:fld>
            <a:endParaRPr spc="75" dirty="0"/>
          </a:p>
        </p:txBody>
      </p:sp>
      <p:sp>
        <p:nvSpPr>
          <p:cNvPr id="3" name="object 3"/>
          <p:cNvSpPr txBox="1"/>
          <p:nvPr/>
        </p:nvSpPr>
        <p:spPr>
          <a:xfrm>
            <a:off x="848994" y="4408170"/>
            <a:ext cx="8649970" cy="6959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55" dirty="0">
                <a:solidFill>
                  <a:srgbClr val="292929"/>
                </a:solidFill>
                <a:latin typeface="Microsoft Sans Serif"/>
                <a:cs typeface="Microsoft Sans Serif"/>
              </a:rPr>
              <a:t>Total</a:t>
            </a:r>
            <a:r>
              <a:rPr sz="2200" spc="4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calculated</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summing</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75" dirty="0">
                <a:solidFill>
                  <a:srgbClr val="292929"/>
                </a:solidFill>
                <a:latin typeface="Microsoft Sans Serif"/>
                <a:cs typeface="Microsoft Sans Serif"/>
              </a:rPr>
              <a:t> </a:t>
            </a:r>
            <a:r>
              <a:rPr sz="2200" spc="-65" dirty="0">
                <a:solidFill>
                  <a:srgbClr val="292929"/>
                </a:solidFill>
                <a:latin typeface="Microsoft Sans Serif"/>
                <a:cs typeface="Microsoft Sans Serif"/>
              </a:rPr>
              <a:t>payloads</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whose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codes</a:t>
            </a:r>
            <a:endParaRPr sz="2200">
              <a:latin typeface="Microsoft Sans Serif"/>
              <a:cs typeface="Microsoft Sans Serif"/>
            </a:endParaRPr>
          </a:p>
          <a:p>
            <a:pPr marL="241300">
              <a:lnSpc>
                <a:spcPct val="100000"/>
              </a:lnSpc>
            </a:pPr>
            <a:r>
              <a:rPr sz="2200" spc="-40" dirty="0">
                <a:solidFill>
                  <a:srgbClr val="292929"/>
                </a:solidFill>
                <a:latin typeface="Microsoft Sans Serif"/>
                <a:cs typeface="Microsoft Sans Serif"/>
              </a:rPr>
              <a:t>contain</a:t>
            </a:r>
            <a:r>
              <a:rPr sz="2200" spc="60" dirty="0">
                <a:solidFill>
                  <a:srgbClr val="292929"/>
                </a:solidFill>
                <a:latin typeface="Microsoft Sans Serif"/>
                <a:cs typeface="Microsoft Sans Serif"/>
              </a:rPr>
              <a:t> </a:t>
            </a:r>
            <a:r>
              <a:rPr sz="2200" spc="-175" dirty="0">
                <a:solidFill>
                  <a:srgbClr val="292929"/>
                </a:solidFill>
                <a:latin typeface="Microsoft Sans Serif"/>
                <a:cs typeface="Microsoft Sans Serif"/>
              </a:rPr>
              <a:t>‘CRS’,</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corresponds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150" dirty="0">
                <a:solidFill>
                  <a:srgbClr val="292929"/>
                </a:solidFill>
                <a:latin typeface="Microsoft Sans Serif"/>
                <a:cs typeface="Microsoft Sans Serif"/>
              </a:rPr>
              <a:t>NASA.</a:t>
            </a:r>
            <a:endParaRPr sz="2200">
              <a:latin typeface="Microsoft Sans Serif"/>
              <a:cs typeface="Microsoft Sans Serif"/>
            </a:endParaRPr>
          </a:p>
        </p:txBody>
      </p:sp>
      <p:sp>
        <p:nvSpPr>
          <p:cNvPr id="4" name="object 4"/>
          <p:cNvSpPr txBox="1">
            <a:spLocks noGrp="1"/>
          </p:cNvSpPr>
          <p:nvPr>
            <p:ph type="title"/>
          </p:nvPr>
        </p:nvSpPr>
        <p:spPr>
          <a:xfrm>
            <a:off x="848994" y="418528"/>
            <a:ext cx="3883660" cy="589915"/>
          </a:xfrm>
          <a:prstGeom prst="rect">
            <a:avLst/>
          </a:prstGeom>
        </p:spPr>
        <p:txBody>
          <a:bodyPr vert="horz" wrap="square" lIns="0" tIns="12700" rIns="0" bIns="0" rtlCol="0">
            <a:spAutoFit/>
          </a:bodyPr>
          <a:lstStyle/>
          <a:p>
            <a:pPr marL="12700">
              <a:lnSpc>
                <a:spcPct val="100000"/>
              </a:lnSpc>
              <a:spcBef>
                <a:spcPts val="100"/>
              </a:spcBef>
            </a:pPr>
            <a:r>
              <a:rPr spc="-90" dirty="0"/>
              <a:t>Total</a:t>
            </a:r>
            <a:r>
              <a:rPr spc="75" dirty="0"/>
              <a:t> </a:t>
            </a:r>
            <a:r>
              <a:rPr spc="-140" dirty="0"/>
              <a:t>Payload</a:t>
            </a:r>
            <a:r>
              <a:rPr spc="110" dirty="0"/>
              <a:t> </a:t>
            </a:r>
            <a:r>
              <a:rPr spc="-235" dirty="0"/>
              <a:t>Mass</a:t>
            </a:r>
          </a:p>
        </p:txBody>
      </p:sp>
      <p:graphicFrame>
        <p:nvGraphicFramePr>
          <p:cNvPr id="5" name="object 5"/>
          <p:cNvGraphicFramePr>
            <a:graphicFrameLocks noGrp="1"/>
          </p:cNvGraphicFramePr>
          <p:nvPr/>
        </p:nvGraphicFramePr>
        <p:xfrm>
          <a:off x="1670050" y="2808604"/>
          <a:ext cx="1881505" cy="741045"/>
        </p:xfrm>
        <a:graphic>
          <a:graphicData uri="http://schemas.openxmlformats.org/drawingml/2006/table">
            <a:tbl>
              <a:tblPr firstRow="1" bandRow="1">
                <a:tableStyleId>{2D5ABB26-0587-4C30-8999-92F81FD0307C}</a:tableStyleId>
              </a:tblPr>
              <a:tblGrid>
                <a:gridCol w="1881505">
                  <a:extLst>
                    <a:ext uri="{9D8B030D-6E8A-4147-A177-3AD203B41FA5}">
                      <a16:colId xmlns:a16="http://schemas.microsoft.com/office/drawing/2014/main" val="20000"/>
                    </a:ext>
                  </a:extLst>
                </a:gridCol>
              </a:tblGrid>
              <a:tr h="370840">
                <a:tc>
                  <a:txBody>
                    <a:bodyPr/>
                    <a:lstStyle/>
                    <a:p>
                      <a:pPr marL="91440">
                        <a:lnSpc>
                          <a:spcPct val="100000"/>
                        </a:lnSpc>
                        <a:spcBef>
                          <a:spcPts val="270"/>
                        </a:spcBef>
                      </a:pPr>
                      <a:r>
                        <a:rPr sz="1800" b="1" spc="-40" dirty="0">
                          <a:solidFill>
                            <a:srgbClr val="FFFFFF"/>
                          </a:solidFill>
                          <a:latin typeface="Calibri"/>
                          <a:cs typeface="Calibri"/>
                        </a:rPr>
                        <a:t>Total</a:t>
                      </a:r>
                      <a:r>
                        <a:rPr sz="1800" b="1" spc="-15" dirty="0">
                          <a:solidFill>
                            <a:srgbClr val="FFFFFF"/>
                          </a:solidFill>
                          <a:latin typeface="Calibri"/>
                          <a:cs typeface="Calibri"/>
                        </a:rPr>
                        <a:t> </a:t>
                      </a:r>
                      <a:r>
                        <a:rPr sz="1800" b="1" spc="-20" dirty="0">
                          <a:solidFill>
                            <a:srgbClr val="FFFFFF"/>
                          </a:solidFill>
                          <a:latin typeface="Calibri"/>
                          <a:cs typeface="Calibri"/>
                        </a:rPr>
                        <a:t>Payload</a:t>
                      </a:r>
                      <a:r>
                        <a:rPr sz="1800" b="1" spc="5"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5" dirty="0">
                          <a:latin typeface="Calibri"/>
                          <a:cs typeface="Calibri"/>
                        </a:rPr>
                        <a:t>111.268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7907" y="1198452"/>
            <a:ext cx="9676765" cy="4078604"/>
          </a:xfrm>
          <a:prstGeom prst="rect">
            <a:avLst/>
          </a:prstGeom>
        </p:spPr>
        <p:txBody>
          <a:bodyPr vert="horz" wrap="square" lIns="0" tIns="202565" rIns="0" bIns="0" rtlCol="0">
            <a:spAutoFit/>
          </a:bodyPr>
          <a:lstStyle/>
          <a:p>
            <a:pPr marL="240665" indent="-228600">
              <a:lnSpc>
                <a:spcPct val="100000"/>
              </a:lnSpc>
              <a:spcBef>
                <a:spcPts val="1595"/>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following</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methodologies</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analyze</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a:t>
            </a:r>
            <a:endParaRPr sz="2200">
              <a:latin typeface="Microsoft Sans Serif"/>
              <a:cs typeface="Microsoft Sans Serif"/>
            </a:endParaRPr>
          </a:p>
          <a:p>
            <a:pPr marL="698500" lvl="1" indent="-229870">
              <a:lnSpc>
                <a:spcPct val="100000"/>
              </a:lnSpc>
              <a:spcBef>
                <a:spcPts val="1225"/>
              </a:spcBef>
              <a:buFont typeface="Arial"/>
              <a:buChar char="•"/>
              <a:tabLst>
                <a:tab pos="698500" algn="l"/>
                <a:tab pos="699135" algn="l"/>
              </a:tabLst>
            </a:pPr>
            <a:r>
              <a:rPr sz="1800" spc="-55" dirty="0">
                <a:solidFill>
                  <a:srgbClr val="292929"/>
                </a:solidFill>
                <a:latin typeface="Microsoft Sans Serif"/>
                <a:cs typeface="Microsoft Sans Serif"/>
              </a:rPr>
              <a:t>Data</a:t>
            </a:r>
            <a:r>
              <a:rPr sz="1800" spc="70" dirty="0">
                <a:solidFill>
                  <a:srgbClr val="292929"/>
                </a:solidFill>
                <a:latin typeface="Microsoft Sans Serif"/>
                <a:cs typeface="Microsoft Sans Serif"/>
              </a:rPr>
              <a:t> </a:t>
            </a:r>
            <a:r>
              <a:rPr sz="1800" spc="-40" dirty="0">
                <a:solidFill>
                  <a:srgbClr val="292929"/>
                </a:solidFill>
                <a:latin typeface="Microsoft Sans Serif"/>
                <a:cs typeface="Microsoft Sans Serif"/>
              </a:rPr>
              <a:t>Collection</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using</a:t>
            </a:r>
            <a:r>
              <a:rPr sz="1800" spc="40" dirty="0">
                <a:solidFill>
                  <a:srgbClr val="292929"/>
                </a:solidFill>
                <a:latin typeface="Microsoft Sans Serif"/>
                <a:cs typeface="Microsoft Sans Serif"/>
              </a:rPr>
              <a:t> </a:t>
            </a:r>
            <a:r>
              <a:rPr sz="1800" spc="-50" dirty="0">
                <a:solidFill>
                  <a:srgbClr val="292929"/>
                </a:solidFill>
                <a:latin typeface="Microsoft Sans Serif"/>
                <a:cs typeface="Microsoft Sans Serif"/>
              </a:rPr>
              <a:t>web</a:t>
            </a:r>
            <a:r>
              <a:rPr sz="1800" spc="50" dirty="0">
                <a:solidFill>
                  <a:srgbClr val="292929"/>
                </a:solidFill>
                <a:latin typeface="Microsoft Sans Serif"/>
                <a:cs typeface="Microsoft Sans Serif"/>
              </a:rPr>
              <a:t> </a:t>
            </a:r>
            <a:r>
              <a:rPr sz="1800" spc="-45" dirty="0">
                <a:solidFill>
                  <a:srgbClr val="292929"/>
                </a:solidFill>
                <a:latin typeface="Microsoft Sans Serif"/>
                <a:cs typeface="Microsoft Sans Serif"/>
              </a:rPr>
              <a:t>scraping</a:t>
            </a:r>
            <a:r>
              <a:rPr sz="1800" spc="6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65" dirty="0">
                <a:solidFill>
                  <a:srgbClr val="292929"/>
                </a:solidFill>
                <a:latin typeface="Microsoft Sans Serif"/>
                <a:cs typeface="Microsoft Sans Serif"/>
              </a:rPr>
              <a:t> </a:t>
            </a:r>
            <a:r>
              <a:rPr sz="1800" spc="-125" dirty="0">
                <a:solidFill>
                  <a:srgbClr val="292929"/>
                </a:solidFill>
                <a:latin typeface="Microsoft Sans Serif"/>
                <a:cs typeface="Microsoft Sans Serif"/>
              </a:rPr>
              <a:t>SpaceX</a:t>
            </a:r>
            <a:r>
              <a:rPr sz="1800" spc="40" dirty="0">
                <a:solidFill>
                  <a:srgbClr val="292929"/>
                </a:solidFill>
                <a:latin typeface="Microsoft Sans Serif"/>
                <a:cs typeface="Microsoft Sans Serif"/>
              </a:rPr>
              <a:t> </a:t>
            </a:r>
            <a:r>
              <a:rPr sz="1800" spc="-110" dirty="0">
                <a:solidFill>
                  <a:srgbClr val="292929"/>
                </a:solidFill>
                <a:latin typeface="Microsoft Sans Serif"/>
                <a:cs typeface="Microsoft Sans Serif"/>
              </a:rPr>
              <a:t>API;</a:t>
            </a:r>
            <a:endParaRPr sz="1800">
              <a:latin typeface="Microsoft Sans Serif"/>
              <a:cs typeface="Microsoft Sans Serif"/>
            </a:endParaRPr>
          </a:p>
          <a:p>
            <a:pPr marL="698500" lvl="1" indent="-229870">
              <a:lnSpc>
                <a:spcPts val="2050"/>
              </a:lnSpc>
              <a:spcBef>
                <a:spcPts val="1180"/>
              </a:spcBef>
              <a:buFont typeface="Arial"/>
              <a:buChar char="•"/>
              <a:tabLst>
                <a:tab pos="698500" algn="l"/>
                <a:tab pos="699135" algn="l"/>
              </a:tabLst>
            </a:pPr>
            <a:r>
              <a:rPr sz="1800" spc="-35" dirty="0">
                <a:solidFill>
                  <a:srgbClr val="292929"/>
                </a:solidFill>
                <a:latin typeface="Microsoft Sans Serif"/>
                <a:cs typeface="Microsoft Sans Serif"/>
              </a:rPr>
              <a:t>Exploratory</a:t>
            </a:r>
            <a:r>
              <a:rPr sz="1800" spc="60" dirty="0">
                <a:solidFill>
                  <a:srgbClr val="292929"/>
                </a:solidFill>
                <a:latin typeface="Microsoft Sans Serif"/>
                <a:cs typeface="Microsoft Sans Serif"/>
              </a:rPr>
              <a:t> </a:t>
            </a:r>
            <a:r>
              <a:rPr sz="1800" spc="-60" dirty="0">
                <a:solidFill>
                  <a:srgbClr val="292929"/>
                </a:solidFill>
                <a:latin typeface="Microsoft Sans Serif"/>
                <a:cs typeface="Microsoft Sans Serif"/>
              </a:rPr>
              <a:t>Data</a:t>
            </a:r>
            <a:r>
              <a:rPr sz="1800" spc="80" dirty="0">
                <a:solidFill>
                  <a:srgbClr val="292929"/>
                </a:solidFill>
                <a:latin typeface="Microsoft Sans Serif"/>
                <a:cs typeface="Microsoft Sans Serif"/>
              </a:rPr>
              <a:t> </a:t>
            </a:r>
            <a:r>
              <a:rPr sz="1800" spc="-65" dirty="0">
                <a:solidFill>
                  <a:srgbClr val="292929"/>
                </a:solidFill>
                <a:latin typeface="Microsoft Sans Serif"/>
                <a:cs typeface="Microsoft Sans Serif"/>
              </a:rPr>
              <a:t>Analysis</a:t>
            </a:r>
            <a:r>
              <a:rPr sz="1800" spc="60" dirty="0">
                <a:solidFill>
                  <a:srgbClr val="292929"/>
                </a:solidFill>
                <a:latin typeface="Microsoft Sans Serif"/>
                <a:cs typeface="Microsoft Sans Serif"/>
              </a:rPr>
              <a:t> </a:t>
            </a:r>
            <a:r>
              <a:rPr sz="1800" spc="-120" dirty="0">
                <a:solidFill>
                  <a:srgbClr val="292929"/>
                </a:solidFill>
                <a:latin typeface="Microsoft Sans Serif"/>
                <a:cs typeface="Microsoft Sans Serif"/>
              </a:rPr>
              <a:t>(EDA),</a:t>
            </a:r>
            <a:r>
              <a:rPr sz="1800" spc="75" dirty="0">
                <a:solidFill>
                  <a:srgbClr val="292929"/>
                </a:solidFill>
                <a:latin typeface="Microsoft Sans Serif"/>
                <a:cs typeface="Microsoft Sans Serif"/>
              </a:rPr>
              <a:t> </a:t>
            </a:r>
            <a:r>
              <a:rPr sz="1800" spc="-20" dirty="0">
                <a:solidFill>
                  <a:srgbClr val="292929"/>
                </a:solidFill>
                <a:latin typeface="Microsoft Sans Serif"/>
                <a:cs typeface="Microsoft Sans Serif"/>
              </a:rPr>
              <a:t>including</a:t>
            </a:r>
            <a:r>
              <a:rPr sz="1800" spc="3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data</a:t>
            </a:r>
            <a:r>
              <a:rPr sz="1800" spc="80" dirty="0">
                <a:solidFill>
                  <a:srgbClr val="292929"/>
                </a:solidFill>
                <a:latin typeface="Microsoft Sans Serif"/>
                <a:cs typeface="Microsoft Sans Serif"/>
              </a:rPr>
              <a:t> </a:t>
            </a:r>
            <a:r>
              <a:rPr sz="1800" spc="-25" dirty="0">
                <a:solidFill>
                  <a:srgbClr val="292929"/>
                </a:solidFill>
                <a:latin typeface="Microsoft Sans Serif"/>
                <a:cs typeface="Microsoft Sans Serif"/>
              </a:rPr>
              <a:t>wrangling,</a:t>
            </a:r>
            <a:r>
              <a:rPr sz="1800" spc="3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data</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visualization</a:t>
            </a:r>
            <a:r>
              <a:rPr sz="1800" spc="85" dirty="0">
                <a:solidFill>
                  <a:srgbClr val="292929"/>
                </a:solidFill>
                <a:latin typeface="Microsoft Sans Serif"/>
                <a:cs typeface="Microsoft Sans Serif"/>
              </a:rPr>
              <a:t> </a:t>
            </a:r>
            <a:r>
              <a:rPr sz="1800" spc="-55" dirty="0">
                <a:solidFill>
                  <a:srgbClr val="292929"/>
                </a:solidFill>
                <a:latin typeface="Microsoft Sans Serif"/>
                <a:cs typeface="Microsoft Sans Serif"/>
              </a:rPr>
              <a:t>and</a:t>
            </a:r>
            <a:r>
              <a:rPr sz="1800" spc="50" dirty="0">
                <a:solidFill>
                  <a:srgbClr val="292929"/>
                </a:solidFill>
                <a:latin typeface="Microsoft Sans Serif"/>
                <a:cs typeface="Microsoft Sans Serif"/>
              </a:rPr>
              <a:t> </a:t>
            </a:r>
            <a:r>
              <a:rPr sz="1800" spc="-30" dirty="0">
                <a:solidFill>
                  <a:srgbClr val="292929"/>
                </a:solidFill>
                <a:latin typeface="Microsoft Sans Serif"/>
                <a:cs typeface="Microsoft Sans Serif"/>
              </a:rPr>
              <a:t>interactive</a:t>
            </a:r>
            <a:endParaRPr sz="1800">
              <a:latin typeface="Microsoft Sans Serif"/>
              <a:cs typeface="Microsoft Sans Serif"/>
            </a:endParaRPr>
          </a:p>
          <a:p>
            <a:pPr marL="698500">
              <a:lnSpc>
                <a:spcPts val="2050"/>
              </a:lnSpc>
            </a:pPr>
            <a:r>
              <a:rPr sz="1800" spc="-55" dirty="0">
                <a:solidFill>
                  <a:srgbClr val="292929"/>
                </a:solidFill>
                <a:latin typeface="Microsoft Sans Serif"/>
                <a:cs typeface="Microsoft Sans Serif"/>
              </a:rPr>
              <a:t>visual</a:t>
            </a:r>
            <a:r>
              <a:rPr sz="1800" spc="35" dirty="0">
                <a:solidFill>
                  <a:srgbClr val="292929"/>
                </a:solidFill>
                <a:latin typeface="Microsoft Sans Serif"/>
                <a:cs typeface="Microsoft Sans Serif"/>
              </a:rPr>
              <a:t> </a:t>
            </a:r>
            <a:r>
              <a:rPr sz="1800" spc="-60" dirty="0">
                <a:solidFill>
                  <a:srgbClr val="292929"/>
                </a:solidFill>
                <a:latin typeface="Microsoft Sans Serif"/>
                <a:cs typeface="Microsoft Sans Serif"/>
              </a:rPr>
              <a:t>analytics;</a:t>
            </a:r>
            <a:endParaRPr sz="1800">
              <a:latin typeface="Microsoft Sans Serif"/>
              <a:cs typeface="Microsoft Sans Serif"/>
            </a:endParaRPr>
          </a:p>
          <a:p>
            <a:pPr marL="698500" lvl="1" indent="-229870">
              <a:lnSpc>
                <a:spcPct val="100000"/>
              </a:lnSpc>
              <a:spcBef>
                <a:spcPts val="1180"/>
              </a:spcBef>
              <a:buFont typeface="Arial"/>
              <a:buChar char="•"/>
              <a:tabLst>
                <a:tab pos="698500" algn="l"/>
                <a:tab pos="699135" algn="l"/>
              </a:tabLst>
            </a:pPr>
            <a:r>
              <a:rPr sz="1800" spc="-75" dirty="0">
                <a:solidFill>
                  <a:srgbClr val="292929"/>
                </a:solidFill>
                <a:latin typeface="Microsoft Sans Serif"/>
                <a:cs typeface="Microsoft Sans Serif"/>
              </a:rPr>
              <a:t>Machine</a:t>
            </a:r>
            <a:r>
              <a:rPr sz="1800" spc="40" dirty="0">
                <a:solidFill>
                  <a:srgbClr val="292929"/>
                </a:solidFill>
                <a:latin typeface="Microsoft Sans Serif"/>
                <a:cs typeface="Microsoft Sans Serif"/>
              </a:rPr>
              <a:t> </a:t>
            </a:r>
            <a:r>
              <a:rPr sz="1800" spc="-45" dirty="0">
                <a:solidFill>
                  <a:srgbClr val="292929"/>
                </a:solidFill>
                <a:latin typeface="Microsoft Sans Serif"/>
                <a:cs typeface="Microsoft Sans Serif"/>
              </a:rPr>
              <a:t>Learning</a:t>
            </a:r>
            <a:r>
              <a:rPr sz="1800" spc="5" dirty="0">
                <a:solidFill>
                  <a:srgbClr val="292929"/>
                </a:solidFill>
                <a:latin typeface="Microsoft Sans Serif"/>
                <a:cs typeface="Microsoft Sans Serif"/>
              </a:rPr>
              <a:t> </a:t>
            </a:r>
            <a:r>
              <a:rPr sz="1800" spc="-35" dirty="0">
                <a:solidFill>
                  <a:srgbClr val="292929"/>
                </a:solidFill>
                <a:latin typeface="Microsoft Sans Serif"/>
                <a:cs typeface="Microsoft Sans Serif"/>
              </a:rPr>
              <a:t>Prediction.</a:t>
            </a:r>
            <a:endParaRPr sz="1800">
              <a:latin typeface="Microsoft Sans Serif"/>
              <a:cs typeface="Microsoft Sans Serif"/>
            </a:endParaRPr>
          </a:p>
          <a:p>
            <a:pPr marL="240665" indent="-228600">
              <a:lnSpc>
                <a:spcPct val="100000"/>
              </a:lnSpc>
              <a:spcBef>
                <a:spcPts val="1120"/>
              </a:spcBef>
              <a:buFont typeface="Arial"/>
              <a:buChar char="•"/>
              <a:tabLst>
                <a:tab pos="240665" algn="l"/>
                <a:tab pos="241300" algn="l"/>
              </a:tabLst>
            </a:pPr>
            <a:r>
              <a:rPr sz="2200" spc="-120" dirty="0">
                <a:solidFill>
                  <a:srgbClr val="292929"/>
                </a:solidFill>
                <a:latin typeface="Microsoft Sans Serif"/>
                <a:cs typeface="Microsoft Sans Serif"/>
              </a:rPr>
              <a:t>Summary</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results</a:t>
            </a:r>
            <a:endParaRPr sz="2200">
              <a:latin typeface="Microsoft Sans Serif"/>
              <a:cs typeface="Microsoft Sans Serif"/>
            </a:endParaRPr>
          </a:p>
          <a:p>
            <a:pPr marL="698500" lvl="1" indent="-229870">
              <a:lnSpc>
                <a:spcPct val="100000"/>
              </a:lnSpc>
              <a:spcBef>
                <a:spcPts val="1200"/>
              </a:spcBef>
              <a:buFont typeface="Arial"/>
              <a:buChar char="•"/>
              <a:tabLst>
                <a:tab pos="698500" algn="l"/>
                <a:tab pos="699135" algn="l"/>
              </a:tabLst>
            </a:pPr>
            <a:r>
              <a:rPr sz="1800" dirty="0">
                <a:solidFill>
                  <a:srgbClr val="292929"/>
                </a:solidFill>
                <a:latin typeface="Microsoft Sans Serif"/>
                <a:cs typeface="Microsoft Sans Serif"/>
              </a:rPr>
              <a:t>It</a:t>
            </a:r>
            <a:r>
              <a:rPr sz="1800" spc="55" dirty="0">
                <a:solidFill>
                  <a:srgbClr val="292929"/>
                </a:solidFill>
                <a:latin typeface="Microsoft Sans Serif"/>
                <a:cs typeface="Microsoft Sans Serif"/>
              </a:rPr>
              <a:t> </a:t>
            </a:r>
            <a:r>
              <a:rPr sz="1800" spc="-95" dirty="0">
                <a:solidFill>
                  <a:srgbClr val="292929"/>
                </a:solidFill>
                <a:latin typeface="Microsoft Sans Serif"/>
                <a:cs typeface="Microsoft Sans Serif"/>
              </a:rPr>
              <a:t>was</a:t>
            </a:r>
            <a:r>
              <a:rPr sz="1800" spc="65" dirty="0">
                <a:solidFill>
                  <a:srgbClr val="292929"/>
                </a:solidFill>
                <a:latin typeface="Microsoft Sans Serif"/>
                <a:cs typeface="Microsoft Sans Serif"/>
              </a:rPr>
              <a:t> </a:t>
            </a:r>
            <a:r>
              <a:rPr sz="1800" spc="-35" dirty="0">
                <a:solidFill>
                  <a:srgbClr val="292929"/>
                </a:solidFill>
                <a:latin typeface="Microsoft Sans Serif"/>
                <a:cs typeface="Microsoft Sans Serif"/>
              </a:rPr>
              <a:t>possible</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to</a:t>
            </a:r>
            <a:r>
              <a:rPr sz="1800" spc="40"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collected</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valuable</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data</a:t>
            </a:r>
            <a:r>
              <a:rPr sz="1800" spc="75" dirty="0">
                <a:solidFill>
                  <a:srgbClr val="292929"/>
                </a:solidFill>
                <a:latin typeface="Microsoft Sans Serif"/>
                <a:cs typeface="Microsoft Sans Serif"/>
              </a:rPr>
              <a:t> </a:t>
            </a:r>
            <a:r>
              <a:rPr sz="1800" spc="-25" dirty="0">
                <a:solidFill>
                  <a:srgbClr val="292929"/>
                </a:solidFill>
                <a:latin typeface="Microsoft Sans Serif"/>
                <a:cs typeface="Microsoft Sans Serif"/>
              </a:rPr>
              <a:t>from</a:t>
            </a:r>
            <a:r>
              <a:rPr sz="1800" spc="35" dirty="0">
                <a:solidFill>
                  <a:srgbClr val="292929"/>
                </a:solidFill>
                <a:latin typeface="Microsoft Sans Serif"/>
                <a:cs typeface="Microsoft Sans Serif"/>
              </a:rPr>
              <a:t> </a:t>
            </a:r>
            <a:r>
              <a:rPr sz="1800" spc="-15" dirty="0">
                <a:solidFill>
                  <a:srgbClr val="292929"/>
                </a:solidFill>
                <a:latin typeface="Microsoft Sans Serif"/>
                <a:cs typeface="Microsoft Sans Serif"/>
              </a:rPr>
              <a:t>public</a:t>
            </a:r>
            <a:r>
              <a:rPr sz="1800" spc="30" dirty="0">
                <a:solidFill>
                  <a:srgbClr val="292929"/>
                </a:solidFill>
                <a:latin typeface="Microsoft Sans Serif"/>
                <a:cs typeface="Microsoft Sans Serif"/>
              </a:rPr>
              <a:t> </a:t>
            </a:r>
            <a:r>
              <a:rPr sz="1800" spc="-75" dirty="0">
                <a:solidFill>
                  <a:srgbClr val="292929"/>
                </a:solidFill>
                <a:latin typeface="Microsoft Sans Serif"/>
                <a:cs typeface="Microsoft Sans Serif"/>
              </a:rPr>
              <a:t>sources;</a:t>
            </a:r>
            <a:endParaRPr sz="1800">
              <a:latin typeface="Microsoft Sans Serif"/>
              <a:cs typeface="Microsoft Sans Serif"/>
            </a:endParaRPr>
          </a:p>
          <a:p>
            <a:pPr marL="698500" lvl="1" indent="-229870">
              <a:lnSpc>
                <a:spcPct val="100000"/>
              </a:lnSpc>
              <a:spcBef>
                <a:spcPts val="1185"/>
              </a:spcBef>
              <a:buFont typeface="Arial"/>
              <a:buChar char="•"/>
              <a:tabLst>
                <a:tab pos="698500" algn="l"/>
                <a:tab pos="699135" algn="l"/>
              </a:tabLst>
            </a:pPr>
            <a:r>
              <a:rPr sz="1800" spc="-130" dirty="0">
                <a:solidFill>
                  <a:srgbClr val="292929"/>
                </a:solidFill>
                <a:latin typeface="Microsoft Sans Serif"/>
                <a:cs typeface="Microsoft Sans Serif"/>
              </a:rPr>
              <a:t>EDA</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allowed</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to</a:t>
            </a:r>
            <a:r>
              <a:rPr sz="1800" spc="55" dirty="0">
                <a:solidFill>
                  <a:srgbClr val="292929"/>
                </a:solidFill>
                <a:latin typeface="Microsoft Sans Serif"/>
                <a:cs typeface="Microsoft Sans Serif"/>
              </a:rPr>
              <a:t> </a:t>
            </a:r>
            <a:r>
              <a:rPr sz="1800" spc="-10" dirty="0">
                <a:solidFill>
                  <a:srgbClr val="292929"/>
                </a:solidFill>
                <a:latin typeface="Microsoft Sans Serif"/>
                <a:cs typeface="Microsoft Sans Serif"/>
              </a:rPr>
              <a:t>identify</a:t>
            </a:r>
            <a:r>
              <a:rPr sz="1800" spc="6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0" dirty="0">
                <a:solidFill>
                  <a:srgbClr val="292929"/>
                </a:solidFill>
                <a:latin typeface="Microsoft Sans Serif"/>
                <a:cs typeface="Microsoft Sans Serif"/>
              </a:rPr>
              <a:t> </a:t>
            </a:r>
            <a:r>
              <a:rPr sz="1800" spc="-50" dirty="0">
                <a:solidFill>
                  <a:srgbClr val="292929"/>
                </a:solidFill>
                <a:latin typeface="Microsoft Sans Serif"/>
                <a:cs typeface="Microsoft Sans Serif"/>
              </a:rPr>
              <a:t>features</a:t>
            </a:r>
            <a:r>
              <a:rPr sz="1800" spc="80" dirty="0">
                <a:solidFill>
                  <a:srgbClr val="292929"/>
                </a:solidFill>
                <a:latin typeface="Microsoft Sans Serif"/>
                <a:cs typeface="Microsoft Sans Serif"/>
              </a:rPr>
              <a:t> </a:t>
            </a:r>
            <a:r>
              <a:rPr sz="1800" spc="-70" dirty="0">
                <a:solidFill>
                  <a:srgbClr val="292929"/>
                </a:solidFill>
                <a:latin typeface="Microsoft Sans Serif"/>
                <a:cs typeface="Microsoft Sans Serif"/>
              </a:rPr>
              <a:t>are</a:t>
            </a:r>
            <a:r>
              <a:rPr sz="1800" spc="6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best</a:t>
            </a:r>
            <a:r>
              <a:rPr sz="1800" spc="70" dirty="0">
                <a:solidFill>
                  <a:srgbClr val="292929"/>
                </a:solidFill>
                <a:latin typeface="Microsoft Sans Serif"/>
                <a:cs typeface="Microsoft Sans Serif"/>
              </a:rPr>
              <a:t> </a:t>
            </a:r>
            <a:r>
              <a:rPr sz="1800" spc="30" dirty="0">
                <a:solidFill>
                  <a:srgbClr val="292929"/>
                </a:solidFill>
                <a:latin typeface="Microsoft Sans Serif"/>
                <a:cs typeface="Microsoft Sans Serif"/>
              </a:rPr>
              <a:t>to</a:t>
            </a:r>
            <a:r>
              <a:rPr sz="1800" spc="75" dirty="0">
                <a:solidFill>
                  <a:srgbClr val="292929"/>
                </a:solidFill>
                <a:latin typeface="Microsoft Sans Serif"/>
                <a:cs typeface="Microsoft Sans Serif"/>
              </a:rPr>
              <a:t> </a:t>
            </a:r>
            <a:r>
              <a:rPr sz="1800" spc="-10" dirty="0">
                <a:solidFill>
                  <a:srgbClr val="292929"/>
                </a:solidFill>
                <a:latin typeface="Microsoft Sans Serif"/>
                <a:cs typeface="Microsoft Sans Serif"/>
              </a:rPr>
              <a:t>predict</a:t>
            </a:r>
            <a:r>
              <a:rPr sz="1800" spc="65" dirty="0">
                <a:solidFill>
                  <a:srgbClr val="292929"/>
                </a:solidFill>
                <a:latin typeface="Microsoft Sans Serif"/>
                <a:cs typeface="Microsoft Sans Serif"/>
              </a:rPr>
              <a:t> </a:t>
            </a:r>
            <a:r>
              <a:rPr sz="1800" spc="-110" dirty="0">
                <a:solidFill>
                  <a:srgbClr val="292929"/>
                </a:solidFill>
                <a:latin typeface="Microsoft Sans Serif"/>
                <a:cs typeface="Microsoft Sans Serif"/>
              </a:rPr>
              <a:t>success</a:t>
            </a:r>
            <a:r>
              <a:rPr sz="1800" spc="80" dirty="0">
                <a:solidFill>
                  <a:srgbClr val="292929"/>
                </a:solidFill>
                <a:latin typeface="Microsoft Sans Serif"/>
                <a:cs typeface="Microsoft Sans Serif"/>
              </a:rPr>
              <a:t> </a:t>
            </a:r>
            <a:r>
              <a:rPr sz="1800" dirty="0">
                <a:solidFill>
                  <a:srgbClr val="292929"/>
                </a:solidFill>
                <a:latin typeface="Microsoft Sans Serif"/>
                <a:cs typeface="Microsoft Sans Serif"/>
              </a:rPr>
              <a:t>of</a:t>
            </a:r>
            <a:r>
              <a:rPr sz="1800" spc="40" dirty="0">
                <a:solidFill>
                  <a:srgbClr val="292929"/>
                </a:solidFill>
                <a:latin typeface="Microsoft Sans Serif"/>
                <a:cs typeface="Microsoft Sans Serif"/>
              </a:rPr>
              <a:t> </a:t>
            </a:r>
            <a:r>
              <a:rPr sz="1800" spc="-55" dirty="0">
                <a:solidFill>
                  <a:srgbClr val="292929"/>
                </a:solidFill>
                <a:latin typeface="Microsoft Sans Serif"/>
                <a:cs typeface="Microsoft Sans Serif"/>
              </a:rPr>
              <a:t>launchings;</a:t>
            </a:r>
            <a:endParaRPr sz="1800">
              <a:latin typeface="Microsoft Sans Serif"/>
              <a:cs typeface="Microsoft Sans Serif"/>
            </a:endParaRPr>
          </a:p>
          <a:p>
            <a:pPr marL="698500" lvl="1" indent="-229870">
              <a:lnSpc>
                <a:spcPts val="2050"/>
              </a:lnSpc>
              <a:spcBef>
                <a:spcPts val="1200"/>
              </a:spcBef>
              <a:buFont typeface="Arial"/>
              <a:buChar char="•"/>
              <a:tabLst>
                <a:tab pos="698500" algn="l"/>
                <a:tab pos="699135" algn="l"/>
              </a:tabLst>
            </a:pPr>
            <a:r>
              <a:rPr sz="1800" spc="-75" dirty="0">
                <a:solidFill>
                  <a:srgbClr val="292929"/>
                </a:solidFill>
                <a:latin typeface="Microsoft Sans Serif"/>
                <a:cs typeface="Microsoft Sans Serif"/>
              </a:rPr>
              <a:t>Machine</a:t>
            </a:r>
            <a:r>
              <a:rPr sz="1800" spc="65" dirty="0">
                <a:solidFill>
                  <a:srgbClr val="292929"/>
                </a:solidFill>
                <a:latin typeface="Microsoft Sans Serif"/>
                <a:cs typeface="Microsoft Sans Serif"/>
              </a:rPr>
              <a:t> </a:t>
            </a:r>
            <a:r>
              <a:rPr sz="1800" spc="-45" dirty="0">
                <a:solidFill>
                  <a:srgbClr val="292929"/>
                </a:solidFill>
                <a:latin typeface="Microsoft Sans Serif"/>
                <a:cs typeface="Microsoft Sans Serif"/>
              </a:rPr>
              <a:t>Learning</a:t>
            </a:r>
            <a:r>
              <a:rPr sz="1800" spc="30" dirty="0">
                <a:solidFill>
                  <a:srgbClr val="292929"/>
                </a:solidFill>
                <a:latin typeface="Microsoft Sans Serif"/>
                <a:cs typeface="Microsoft Sans Serif"/>
              </a:rPr>
              <a:t> </a:t>
            </a:r>
            <a:r>
              <a:rPr sz="1800" spc="-30" dirty="0">
                <a:solidFill>
                  <a:srgbClr val="292929"/>
                </a:solidFill>
                <a:latin typeface="Microsoft Sans Serif"/>
                <a:cs typeface="Microsoft Sans Serif"/>
              </a:rPr>
              <a:t>Prediction</a:t>
            </a:r>
            <a:r>
              <a:rPr sz="1800" spc="45" dirty="0">
                <a:solidFill>
                  <a:srgbClr val="292929"/>
                </a:solidFill>
                <a:latin typeface="Microsoft Sans Serif"/>
                <a:cs typeface="Microsoft Sans Serif"/>
              </a:rPr>
              <a:t> </a:t>
            </a:r>
            <a:r>
              <a:rPr sz="1800" spc="-55" dirty="0">
                <a:solidFill>
                  <a:srgbClr val="292929"/>
                </a:solidFill>
                <a:latin typeface="Microsoft Sans Serif"/>
                <a:cs typeface="Microsoft Sans Serif"/>
              </a:rPr>
              <a:t>showed</a:t>
            </a:r>
            <a:r>
              <a:rPr sz="1800" spc="45"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35" dirty="0">
                <a:solidFill>
                  <a:srgbClr val="292929"/>
                </a:solidFill>
                <a:latin typeface="Microsoft Sans Serif"/>
                <a:cs typeface="Microsoft Sans Serif"/>
              </a:rPr>
              <a:t>best</a:t>
            </a:r>
            <a:r>
              <a:rPr sz="1800" spc="55" dirty="0">
                <a:solidFill>
                  <a:srgbClr val="292929"/>
                </a:solidFill>
                <a:latin typeface="Microsoft Sans Serif"/>
                <a:cs typeface="Microsoft Sans Serif"/>
              </a:rPr>
              <a:t> </a:t>
            </a:r>
            <a:r>
              <a:rPr sz="1800" spc="-35" dirty="0">
                <a:solidFill>
                  <a:srgbClr val="292929"/>
                </a:solidFill>
                <a:latin typeface="Microsoft Sans Serif"/>
                <a:cs typeface="Microsoft Sans Serif"/>
              </a:rPr>
              <a:t>model</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to</a:t>
            </a:r>
            <a:r>
              <a:rPr sz="1800" spc="40" dirty="0">
                <a:solidFill>
                  <a:srgbClr val="292929"/>
                </a:solidFill>
                <a:latin typeface="Microsoft Sans Serif"/>
                <a:cs typeface="Microsoft Sans Serif"/>
              </a:rPr>
              <a:t> </a:t>
            </a:r>
            <a:r>
              <a:rPr sz="1800" spc="-10" dirty="0">
                <a:solidFill>
                  <a:srgbClr val="292929"/>
                </a:solidFill>
                <a:latin typeface="Microsoft Sans Serif"/>
                <a:cs typeface="Microsoft Sans Serif"/>
              </a:rPr>
              <a:t>predict</a:t>
            </a:r>
            <a:r>
              <a:rPr sz="1800" spc="60" dirty="0">
                <a:solidFill>
                  <a:srgbClr val="292929"/>
                </a:solidFill>
                <a:latin typeface="Microsoft Sans Serif"/>
                <a:cs typeface="Microsoft Sans Serif"/>
              </a:rPr>
              <a:t> </a:t>
            </a:r>
            <a:r>
              <a:rPr sz="1800" spc="-50" dirty="0">
                <a:solidFill>
                  <a:srgbClr val="292929"/>
                </a:solidFill>
                <a:latin typeface="Microsoft Sans Serif"/>
                <a:cs typeface="Microsoft Sans Serif"/>
              </a:rPr>
              <a:t>which</a:t>
            </a:r>
            <a:r>
              <a:rPr sz="1800" spc="50" dirty="0">
                <a:solidFill>
                  <a:srgbClr val="292929"/>
                </a:solidFill>
                <a:latin typeface="Microsoft Sans Serif"/>
                <a:cs typeface="Microsoft Sans Serif"/>
              </a:rPr>
              <a:t> </a:t>
            </a:r>
            <a:r>
              <a:rPr sz="1800" spc="-50" dirty="0">
                <a:solidFill>
                  <a:srgbClr val="292929"/>
                </a:solidFill>
                <a:latin typeface="Microsoft Sans Serif"/>
                <a:cs typeface="Microsoft Sans Serif"/>
              </a:rPr>
              <a:t>characteristics</a:t>
            </a:r>
            <a:r>
              <a:rPr sz="1800" spc="105" dirty="0">
                <a:solidFill>
                  <a:srgbClr val="292929"/>
                </a:solidFill>
                <a:latin typeface="Microsoft Sans Serif"/>
                <a:cs typeface="Microsoft Sans Serif"/>
              </a:rPr>
              <a:t> </a:t>
            </a:r>
            <a:r>
              <a:rPr sz="1800" spc="-75" dirty="0">
                <a:solidFill>
                  <a:srgbClr val="292929"/>
                </a:solidFill>
                <a:latin typeface="Microsoft Sans Serif"/>
                <a:cs typeface="Microsoft Sans Serif"/>
              </a:rPr>
              <a:t>are</a:t>
            </a:r>
            <a:endParaRPr sz="1800">
              <a:latin typeface="Microsoft Sans Serif"/>
              <a:cs typeface="Microsoft Sans Serif"/>
            </a:endParaRPr>
          </a:p>
          <a:p>
            <a:pPr marL="698500">
              <a:lnSpc>
                <a:spcPts val="2050"/>
              </a:lnSpc>
            </a:pPr>
            <a:r>
              <a:rPr sz="1800" spc="-10" dirty="0">
                <a:solidFill>
                  <a:srgbClr val="292929"/>
                </a:solidFill>
                <a:latin typeface="Microsoft Sans Serif"/>
                <a:cs typeface="Microsoft Sans Serif"/>
              </a:rPr>
              <a:t>important</a:t>
            </a:r>
            <a:r>
              <a:rPr sz="1800" spc="65" dirty="0">
                <a:solidFill>
                  <a:srgbClr val="292929"/>
                </a:solidFill>
                <a:latin typeface="Microsoft Sans Serif"/>
                <a:cs typeface="Microsoft Sans Serif"/>
              </a:rPr>
              <a:t> </a:t>
            </a:r>
            <a:r>
              <a:rPr sz="1800" spc="30" dirty="0">
                <a:solidFill>
                  <a:srgbClr val="292929"/>
                </a:solidFill>
                <a:latin typeface="Microsoft Sans Serif"/>
                <a:cs typeface="Microsoft Sans Serif"/>
              </a:rPr>
              <a:t>to</a:t>
            </a:r>
            <a:r>
              <a:rPr sz="1800" spc="40" dirty="0">
                <a:solidFill>
                  <a:srgbClr val="292929"/>
                </a:solidFill>
                <a:latin typeface="Microsoft Sans Serif"/>
                <a:cs typeface="Microsoft Sans Serif"/>
              </a:rPr>
              <a:t> </a:t>
            </a:r>
            <a:r>
              <a:rPr sz="1800" spc="-25" dirty="0">
                <a:solidFill>
                  <a:srgbClr val="292929"/>
                </a:solidFill>
                <a:latin typeface="Microsoft Sans Serif"/>
                <a:cs typeface="Microsoft Sans Serif"/>
              </a:rPr>
              <a:t>drive</a:t>
            </a:r>
            <a:r>
              <a:rPr sz="1800" spc="60" dirty="0">
                <a:solidFill>
                  <a:srgbClr val="292929"/>
                </a:solidFill>
                <a:latin typeface="Microsoft Sans Serif"/>
                <a:cs typeface="Microsoft Sans Serif"/>
              </a:rPr>
              <a:t> </a:t>
            </a:r>
            <a:r>
              <a:rPr sz="1800" spc="-15" dirty="0">
                <a:solidFill>
                  <a:srgbClr val="292929"/>
                </a:solidFill>
                <a:latin typeface="Microsoft Sans Serif"/>
                <a:cs typeface="Microsoft Sans Serif"/>
              </a:rPr>
              <a:t>this</a:t>
            </a:r>
            <a:r>
              <a:rPr sz="1800" spc="60" dirty="0">
                <a:solidFill>
                  <a:srgbClr val="292929"/>
                </a:solidFill>
                <a:latin typeface="Microsoft Sans Serif"/>
                <a:cs typeface="Microsoft Sans Serif"/>
              </a:rPr>
              <a:t> </a:t>
            </a:r>
            <a:r>
              <a:rPr sz="1800" dirty="0">
                <a:solidFill>
                  <a:srgbClr val="292929"/>
                </a:solidFill>
                <a:latin typeface="Microsoft Sans Serif"/>
                <a:cs typeface="Microsoft Sans Serif"/>
              </a:rPr>
              <a:t>opportunity</a:t>
            </a:r>
            <a:r>
              <a:rPr sz="1800" spc="20" dirty="0">
                <a:solidFill>
                  <a:srgbClr val="292929"/>
                </a:solidFill>
                <a:latin typeface="Microsoft Sans Serif"/>
                <a:cs typeface="Microsoft Sans Serif"/>
              </a:rPr>
              <a:t> </a:t>
            </a:r>
            <a:r>
              <a:rPr sz="1800" spc="-30" dirty="0">
                <a:solidFill>
                  <a:srgbClr val="292929"/>
                </a:solidFill>
                <a:latin typeface="Microsoft Sans Serif"/>
                <a:cs typeface="Microsoft Sans Serif"/>
              </a:rPr>
              <a:t>by</a:t>
            </a:r>
            <a:r>
              <a:rPr sz="1800" spc="6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5" dirty="0">
                <a:solidFill>
                  <a:srgbClr val="292929"/>
                </a:solidFill>
                <a:latin typeface="Microsoft Sans Serif"/>
                <a:cs typeface="Microsoft Sans Serif"/>
              </a:rPr>
              <a:t> </a:t>
            </a:r>
            <a:r>
              <a:rPr sz="1800" spc="-35" dirty="0">
                <a:solidFill>
                  <a:srgbClr val="292929"/>
                </a:solidFill>
                <a:latin typeface="Microsoft Sans Serif"/>
                <a:cs typeface="Microsoft Sans Serif"/>
              </a:rPr>
              <a:t>best</a:t>
            </a:r>
            <a:r>
              <a:rPr sz="1800" spc="100" dirty="0">
                <a:solidFill>
                  <a:srgbClr val="292929"/>
                </a:solidFill>
                <a:latin typeface="Microsoft Sans Serif"/>
                <a:cs typeface="Microsoft Sans Serif"/>
              </a:rPr>
              <a:t> </a:t>
            </a:r>
            <a:r>
              <a:rPr sz="1800" spc="-90" dirty="0">
                <a:solidFill>
                  <a:srgbClr val="292929"/>
                </a:solidFill>
                <a:latin typeface="Microsoft Sans Serif"/>
                <a:cs typeface="Microsoft Sans Serif"/>
              </a:rPr>
              <a:t>way,</a:t>
            </a:r>
            <a:r>
              <a:rPr sz="1800" spc="65" dirty="0">
                <a:solidFill>
                  <a:srgbClr val="292929"/>
                </a:solidFill>
                <a:latin typeface="Microsoft Sans Serif"/>
                <a:cs typeface="Microsoft Sans Serif"/>
              </a:rPr>
              <a:t> </a:t>
            </a:r>
            <a:r>
              <a:rPr sz="1800" spc="-35" dirty="0">
                <a:solidFill>
                  <a:srgbClr val="292929"/>
                </a:solidFill>
                <a:latin typeface="Microsoft Sans Serif"/>
                <a:cs typeface="Microsoft Sans Serif"/>
              </a:rPr>
              <a:t>using</a:t>
            </a:r>
            <a:r>
              <a:rPr sz="1800" spc="55" dirty="0">
                <a:solidFill>
                  <a:srgbClr val="292929"/>
                </a:solidFill>
                <a:latin typeface="Microsoft Sans Serif"/>
                <a:cs typeface="Microsoft Sans Serif"/>
              </a:rPr>
              <a:t> </a:t>
            </a:r>
            <a:r>
              <a:rPr sz="1800" spc="-30" dirty="0">
                <a:solidFill>
                  <a:srgbClr val="292929"/>
                </a:solidFill>
                <a:latin typeface="Microsoft Sans Serif"/>
                <a:cs typeface="Microsoft Sans Serif"/>
              </a:rPr>
              <a:t>all</a:t>
            </a:r>
            <a:r>
              <a:rPr sz="1800" spc="75" dirty="0">
                <a:solidFill>
                  <a:srgbClr val="292929"/>
                </a:solidFill>
                <a:latin typeface="Microsoft Sans Serif"/>
                <a:cs typeface="Microsoft Sans Serif"/>
              </a:rPr>
              <a:t> </a:t>
            </a:r>
            <a:r>
              <a:rPr sz="1800" spc="-35" dirty="0">
                <a:solidFill>
                  <a:srgbClr val="292929"/>
                </a:solidFill>
                <a:latin typeface="Microsoft Sans Serif"/>
                <a:cs typeface="Microsoft Sans Serif"/>
              </a:rPr>
              <a:t>collected</a:t>
            </a:r>
            <a:r>
              <a:rPr sz="1800" spc="65" dirty="0">
                <a:solidFill>
                  <a:srgbClr val="292929"/>
                </a:solidFill>
                <a:latin typeface="Microsoft Sans Serif"/>
                <a:cs typeface="Microsoft Sans Serif"/>
              </a:rPr>
              <a:t> </a:t>
            </a:r>
            <a:r>
              <a:rPr sz="1800" spc="-50" dirty="0">
                <a:solidFill>
                  <a:srgbClr val="292929"/>
                </a:solidFill>
                <a:latin typeface="Microsoft Sans Serif"/>
                <a:cs typeface="Microsoft Sans Serif"/>
              </a:rPr>
              <a:t>data.</a:t>
            </a:r>
            <a:endParaRPr sz="1800">
              <a:latin typeface="Microsoft Sans Serif"/>
              <a:cs typeface="Microsoft Sans Serif"/>
            </a:endParaRPr>
          </a:p>
        </p:txBody>
      </p:sp>
      <p:sp>
        <p:nvSpPr>
          <p:cNvPr id="4" name="object 4"/>
          <p:cNvSpPr txBox="1"/>
          <p:nvPr/>
        </p:nvSpPr>
        <p:spPr>
          <a:xfrm>
            <a:off x="11208766" y="6104032"/>
            <a:ext cx="2120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3</a:t>
            </a:fld>
            <a:endParaRPr sz="1600">
              <a:latin typeface="Microsoft Sans Serif"/>
              <a:cs typeface="Microsoft Sans Serif"/>
            </a:endParaRPr>
          </a:p>
        </p:txBody>
      </p:sp>
      <p:sp>
        <p:nvSpPr>
          <p:cNvPr id="3" name="object 3"/>
          <p:cNvSpPr txBox="1">
            <a:spLocks noGrp="1"/>
          </p:cNvSpPr>
          <p:nvPr>
            <p:ph type="title"/>
          </p:nvPr>
        </p:nvSpPr>
        <p:spPr>
          <a:xfrm>
            <a:off x="848994" y="418782"/>
            <a:ext cx="3879850" cy="589915"/>
          </a:xfrm>
          <a:prstGeom prst="rect">
            <a:avLst/>
          </a:prstGeom>
        </p:spPr>
        <p:txBody>
          <a:bodyPr vert="horz" wrap="square" lIns="0" tIns="12700" rIns="0" bIns="0" rtlCol="0">
            <a:spAutoFit/>
          </a:bodyPr>
          <a:lstStyle/>
          <a:p>
            <a:pPr marL="12700">
              <a:lnSpc>
                <a:spcPct val="100000"/>
              </a:lnSpc>
              <a:spcBef>
                <a:spcPts val="100"/>
              </a:spcBef>
            </a:pPr>
            <a:r>
              <a:rPr spc="-150" dirty="0"/>
              <a:t>Executive</a:t>
            </a:r>
            <a:r>
              <a:rPr spc="95" dirty="0"/>
              <a:t> </a:t>
            </a:r>
            <a:r>
              <a:rPr spc="-200" dirty="0"/>
              <a:t>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7223125"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75" dirty="0">
                <a:solidFill>
                  <a:srgbClr val="292929"/>
                </a:solidFill>
                <a:latin typeface="Microsoft Sans Serif"/>
                <a:cs typeface="Microsoft Sans Serif"/>
              </a:rPr>
              <a:t>Average</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payload</a:t>
            </a:r>
            <a:r>
              <a:rPr sz="2200" spc="5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carried</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65"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F9</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v1.1:</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30</a:t>
            </a:fld>
            <a:endParaRPr spc="75" dirty="0"/>
          </a:p>
        </p:txBody>
      </p:sp>
      <p:sp>
        <p:nvSpPr>
          <p:cNvPr id="3" name="object 3"/>
          <p:cNvSpPr txBox="1"/>
          <p:nvPr/>
        </p:nvSpPr>
        <p:spPr>
          <a:xfrm>
            <a:off x="848994" y="4920932"/>
            <a:ext cx="8767445" cy="6965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20" dirty="0">
                <a:solidFill>
                  <a:srgbClr val="292929"/>
                </a:solidFill>
                <a:latin typeface="Microsoft Sans Serif"/>
                <a:cs typeface="Microsoft Sans Serif"/>
              </a:rPr>
              <a:t>Filtering</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version</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calculating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85" dirty="0">
                <a:solidFill>
                  <a:srgbClr val="292929"/>
                </a:solidFill>
                <a:latin typeface="Microsoft Sans Serif"/>
                <a:cs typeface="Microsoft Sans Serif"/>
              </a:rPr>
              <a:t>average</a:t>
            </a:r>
            <a:endParaRPr sz="2200">
              <a:latin typeface="Microsoft Sans Serif"/>
              <a:cs typeface="Microsoft Sans Serif"/>
            </a:endParaRPr>
          </a:p>
          <a:p>
            <a:pPr marL="241300">
              <a:lnSpc>
                <a:spcPct val="100000"/>
              </a:lnSpc>
              <a:spcBef>
                <a:spcPts val="5"/>
              </a:spcBef>
            </a:pPr>
            <a:r>
              <a:rPr sz="2200" spc="-50" dirty="0">
                <a:solidFill>
                  <a:srgbClr val="292929"/>
                </a:solidFill>
                <a:latin typeface="Microsoft Sans Serif"/>
                <a:cs typeface="Microsoft Sans Serif"/>
              </a:rPr>
              <a:t>payload</a:t>
            </a:r>
            <a:r>
              <a:rPr sz="2200" spc="70"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we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5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50" dirty="0">
                <a:solidFill>
                  <a:srgbClr val="292929"/>
                </a:solidFill>
                <a:latin typeface="Microsoft Sans Serif"/>
                <a:cs typeface="Microsoft Sans Serif"/>
              </a:rPr>
              <a:t> </a:t>
            </a:r>
            <a:r>
              <a:rPr sz="2200" spc="55" dirty="0">
                <a:solidFill>
                  <a:srgbClr val="292929"/>
                </a:solidFill>
                <a:latin typeface="Microsoft Sans Serif"/>
                <a:cs typeface="Microsoft Sans Serif"/>
              </a:rPr>
              <a:t>2,928</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kg.</a:t>
            </a:r>
            <a:endParaRPr sz="2200">
              <a:latin typeface="Microsoft Sans Serif"/>
              <a:cs typeface="Microsoft Sans Serif"/>
            </a:endParaRPr>
          </a:p>
        </p:txBody>
      </p:sp>
      <p:sp>
        <p:nvSpPr>
          <p:cNvPr id="4" name="object 4"/>
          <p:cNvSpPr txBox="1">
            <a:spLocks noGrp="1"/>
          </p:cNvSpPr>
          <p:nvPr>
            <p:ph type="title"/>
          </p:nvPr>
        </p:nvSpPr>
        <p:spPr>
          <a:xfrm>
            <a:off x="848994" y="418528"/>
            <a:ext cx="6872605" cy="589915"/>
          </a:xfrm>
          <a:prstGeom prst="rect">
            <a:avLst/>
          </a:prstGeom>
        </p:spPr>
        <p:txBody>
          <a:bodyPr vert="horz" wrap="square" lIns="0" tIns="12700" rIns="0" bIns="0" rtlCol="0">
            <a:spAutoFit/>
          </a:bodyPr>
          <a:lstStyle/>
          <a:p>
            <a:pPr marL="12700">
              <a:lnSpc>
                <a:spcPct val="100000"/>
              </a:lnSpc>
              <a:spcBef>
                <a:spcPts val="100"/>
              </a:spcBef>
            </a:pPr>
            <a:r>
              <a:rPr spc="-125" dirty="0"/>
              <a:t>Average</a:t>
            </a:r>
            <a:r>
              <a:rPr spc="90" dirty="0"/>
              <a:t> </a:t>
            </a:r>
            <a:r>
              <a:rPr spc="-140" dirty="0"/>
              <a:t>Payload</a:t>
            </a:r>
            <a:r>
              <a:rPr spc="130" dirty="0"/>
              <a:t> </a:t>
            </a:r>
            <a:r>
              <a:rPr spc="-229" dirty="0"/>
              <a:t>Mass</a:t>
            </a:r>
            <a:r>
              <a:rPr spc="120" dirty="0"/>
              <a:t> </a:t>
            </a:r>
            <a:r>
              <a:rPr spc="-65" dirty="0"/>
              <a:t>by</a:t>
            </a:r>
            <a:r>
              <a:rPr spc="125" dirty="0"/>
              <a:t> </a:t>
            </a:r>
            <a:r>
              <a:rPr spc="-60" dirty="0"/>
              <a:t>F9</a:t>
            </a:r>
            <a:r>
              <a:rPr spc="130" dirty="0"/>
              <a:t> </a:t>
            </a:r>
            <a:r>
              <a:rPr spc="15" dirty="0"/>
              <a:t>v1.1</a:t>
            </a:r>
          </a:p>
        </p:txBody>
      </p:sp>
      <p:graphicFrame>
        <p:nvGraphicFramePr>
          <p:cNvPr id="5" name="object 5"/>
          <p:cNvGraphicFramePr>
            <a:graphicFrameLocks noGrp="1"/>
          </p:cNvGraphicFramePr>
          <p:nvPr/>
        </p:nvGraphicFramePr>
        <p:xfrm>
          <a:off x="1670050" y="3051810"/>
          <a:ext cx="2043430" cy="740410"/>
        </p:xfrm>
        <a:graphic>
          <a:graphicData uri="http://schemas.openxmlformats.org/drawingml/2006/table">
            <a:tbl>
              <a:tblPr firstRow="1" bandRow="1">
                <a:tableStyleId>{2D5ABB26-0587-4C30-8999-92F81FD0307C}</a:tableStyleId>
              </a:tblPr>
              <a:tblGrid>
                <a:gridCol w="2043430">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spc="-20" dirty="0">
                          <a:solidFill>
                            <a:srgbClr val="FFFFFF"/>
                          </a:solidFill>
                          <a:latin typeface="Calibri"/>
                          <a:cs typeface="Calibri"/>
                        </a:rPr>
                        <a:t>Avg</a:t>
                      </a:r>
                      <a:r>
                        <a:rPr sz="1800" b="1" spc="-45" dirty="0">
                          <a:solidFill>
                            <a:srgbClr val="FFFFFF"/>
                          </a:solidFill>
                          <a:latin typeface="Calibri"/>
                          <a:cs typeface="Calibri"/>
                        </a:rPr>
                        <a:t> </a:t>
                      </a:r>
                      <a:r>
                        <a:rPr sz="1800" b="1" spc="-20" dirty="0">
                          <a:solidFill>
                            <a:srgbClr val="FFFFFF"/>
                          </a:solidFill>
                          <a:latin typeface="Calibri"/>
                          <a:cs typeface="Calibri"/>
                        </a:rPr>
                        <a:t>Payload</a:t>
                      </a:r>
                      <a:r>
                        <a:rPr sz="1800" b="1" spc="10" dirty="0">
                          <a:solidFill>
                            <a:srgbClr val="FFFFFF"/>
                          </a:solidFill>
                          <a:latin typeface="Calibri"/>
                          <a:cs typeface="Calibri"/>
                        </a:rPr>
                        <a:t> </a:t>
                      </a:r>
                      <a:r>
                        <a:rPr sz="1800" b="1" dirty="0">
                          <a:solidFill>
                            <a:srgbClr val="FFFFFF"/>
                          </a:solidFill>
                          <a:latin typeface="Calibri"/>
                          <a:cs typeface="Calibri"/>
                        </a:rPr>
                        <a:t>(kg)</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5" dirty="0">
                          <a:latin typeface="Calibri"/>
                          <a:cs typeface="Calibri"/>
                        </a:rPr>
                        <a:t>2.928</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05409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40" dirty="0">
                <a:solidFill>
                  <a:srgbClr val="292929"/>
                </a:solidFill>
                <a:latin typeface="Microsoft Sans Serif"/>
                <a:cs typeface="Microsoft Sans Serif"/>
              </a:rPr>
              <a:t>First</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50" dirty="0">
                <a:solidFill>
                  <a:srgbClr val="292929"/>
                </a:solidFill>
                <a:latin typeface="Microsoft Sans Serif"/>
                <a:cs typeface="Microsoft Sans Serif"/>
              </a:rPr>
              <a:t>outcome</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4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pad:</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31</a:t>
            </a:fld>
            <a:endParaRPr spc="75" dirty="0"/>
          </a:p>
        </p:txBody>
      </p:sp>
      <p:sp>
        <p:nvSpPr>
          <p:cNvPr id="3" name="object 3"/>
          <p:cNvSpPr txBox="1"/>
          <p:nvPr/>
        </p:nvSpPr>
        <p:spPr>
          <a:xfrm>
            <a:off x="848994" y="4920932"/>
            <a:ext cx="9293225" cy="103187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125" dirty="0">
                <a:solidFill>
                  <a:srgbClr val="292929"/>
                </a:solidFill>
                <a:latin typeface="Microsoft Sans Serif"/>
                <a:cs typeface="Microsoft Sans Serif"/>
              </a:rPr>
              <a:t>By</a:t>
            </a:r>
            <a:r>
              <a:rPr sz="2200" spc="85" dirty="0">
                <a:solidFill>
                  <a:srgbClr val="292929"/>
                </a:solidFill>
                <a:latin typeface="Microsoft Sans Serif"/>
                <a:cs typeface="Microsoft Sans Serif"/>
              </a:rPr>
              <a:t> </a:t>
            </a:r>
            <a:r>
              <a:rPr sz="2200" dirty="0">
                <a:solidFill>
                  <a:srgbClr val="292929"/>
                </a:solidFill>
                <a:latin typeface="Microsoft Sans Serif"/>
                <a:cs typeface="Microsoft Sans Serif"/>
              </a:rPr>
              <a:t>filtering</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by</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outcome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5" dirty="0">
                <a:solidFill>
                  <a:srgbClr val="292929"/>
                </a:solidFill>
                <a:latin typeface="Microsoft Sans Serif"/>
                <a:cs typeface="Microsoft Sans Serif"/>
              </a:rPr>
              <a:t> </a:t>
            </a:r>
            <a:r>
              <a:rPr sz="2200" spc="-15" dirty="0">
                <a:solidFill>
                  <a:srgbClr val="292929"/>
                </a:solidFill>
                <a:latin typeface="Microsoft Sans Serif"/>
                <a:cs typeface="Microsoft Sans Serif"/>
              </a:rPr>
              <a:t>ground</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pad</a:t>
            </a:r>
            <a:r>
              <a:rPr sz="2200" spc="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getting </a:t>
            </a:r>
            <a:r>
              <a:rPr sz="2200" spc="1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minimum</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it’s</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possible</a:t>
            </a:r>
            <a:r>
              <a:rPr sz="2200" spc="9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70" dirty="0">
                <a:solidFill>
                  <a:srgbClr val="292929"/>
                </a:solidFill>
                <a:latin typeface="Microsoft Sans Serif"/>
                <a:cs typeface="Microsoft Sans Serif"/>
              </a:rPr>
              <a:t> </a:t>
            </a:r>
            <a:r>
              <a:rPr sz="2200" spc="-20" dirty="0">
                <a:solidFill>
                  <a:srgbClr val="292929"/>
                </a:solidFill>
                <a:latin typeface="Microsoft Sans Serif"/>
                <a:cs typeface="Microsoft Sans Serif"/>
              </a:rPr>
              <a:t>identify</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first</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occurrence,</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that </a:t>
            </a:r>
            <a:r>
              <a:rPr sz="2200" spc="-565" dirty="0">
                <a:solidFill>
                  <a:srgbClr val="292929"/>
                </a:solidFill>
                <a:latin typeface="Microsoft Sans Serif"/>
                <a:cs typeface="Microsoft Sans Serif"/>
              </a:rPr>
              <a:t> </a:t>
            </a:r>
            <a:r>
              <a:rPr sz="2200" spc="-65" dirty="0">
                <a:solidFill>
                  <a:srgbClr val="292929"/>
                </a:solidFill>
                <a:latin typeface="Microsoft Sans Serif"/>
                <a:cs typeface="Microsoft Sans Serif"/>
              </a:rPr>
              <a:t>happened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90" dirty="0">
                <a:solidFill>
                  <a:srgbClr val="292929"/>
                </a:solidFill>
                <a:latin typeface="Microsoft Sans Serif"/>
                <a:cs typeface="Microsoft Sans Serif"/>
              </a:rPr>
              <a:t>12/22/2015.</a:t>
            </a:r>
            <a:endParaRPr sz="2200">
              <a:latin typeface="Microsoft Sans Serif"/>
              <a:cs typeface="Microsoft Sans Serif"/>
            </a:endParaRPr>
          </a:p>
        </p:txBody>
      </p:sp>
      <p:sp>
        <p:nvSpPr>
          <p:cNvPr id="4" name="object 4"/>
          <p:cNvSpPr txBox="1">
            <a:spLocks noGrp="1"/>
          </p:cNvSpPr>
          <p:nvPr>
            <p:ph type="title"/>
          </p:nvPr>
        </p:nvSpPr>
        <p:spPr>
          <a:xfrm>
            <a:off x="848994" y="418528"/>
            <a:ext cx="7554595" cy="589915"/>
          </a:xfrm>
          <a:prstGeom prst="rect">
            <a:avLst/>
          </a:prstGeom>
        </p:spPr>
        <p:txBody>
          <a:bodyPr vert="horz" wrap="square" lIns="0" tIns="12700" rIns="0" bIns="0" rtlCol="0">
            <a:spAutoFit/>
          </a:bodyPr>
          <a:lstStyle/>
          <a:p>
            <a:pPr marL="12700">
              <a:lnSpc>
                <a:spcPct val="100000"/>
              </a:lnSpc>
              <a:spcBef>
                <a:spcPts val="100"/>
              </a:spcBef>
            </a:pPr>
            <a:r>
              <a:rPr spc="-60" dirty="0"/>
              <a:t>First</a:t>
            </a:r>
            <a:r>
              <a:rPr spc="130" dirty="0"/>
              <a:t> </a:t>
            </a:r>
            <a:r>
              <a:rPr spc="-180" dirty="0"/>
              <a:t>Successful</a:t>
            </a:r>
            <a:r>
              <a:rPr spc="135" dirty="0"/>
              <a:t> </a:t>
            </a:r>
            <a:r>
              <a:rPr spc="-120" dirty="0"/>
              <a:t>Ground</a:t>
            </a:r>
            <a:r>
              <a:rPr spc="114" dirty="0"/>
              <a:t> </a:t>
            </a:r>
            <a:r>
              <a:rPr spc="-80" dirty="0"/>
              <a:t>Landing</a:t>
            </a:r>
            <a:r>
              <a:rPr spc="150" dirty="0"/>
              <a:t> </a:t>
            </a:r>
            <a:r>
              <a:rPr spc="-105" dirty="0"/>
              <a:t>Date</a:t>
            </a:r>
          </a:p>
        </p:txBody>
      </p:sp>
      <p:graphicFrame>
        <p:nvGraphicFramePr>
          <p:cNvPr id="5" name="object 5"/>
          <p:cNvGraphicFramePr>
            <a:graphicFrameLocks noGrp="1"/>
          </p:cNvGraphicFramePr>
          <p:nvPr/>
        </p:nvGraphicFramePr>
        <p:xfrm>
          <a:off x="1572513" y="3051810"/>
          <a:ext cx="1980564" cy="740410"/>
        </p:xfrm>
        <a:graphic>
          <a:graphicData uri="http://schemas.openxmlformats.org/drawingml/2006/table">
            <a:tbl>
              <a:tblPr firstRow="1" bandRow="1">
                <a:tableStyleId>{2D5ABB26-0587-4C30-8999-92F81FD0307C}</a:tableStyleId>
              </a:tblPr>
              <a:tblGrid>
                <a:gridCol w="1980564">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dirty="0">
                          <a:solidFill>
                            <a:srgbClr val="FFFFFF"/>
                          </a:solidFill>
                          <a:latin typeface="Calibri"/>
                          <a:cs typeface="Calibri"/>
                        </a:rPr>
                        <a:t>Min</a:t>
                      </a:r>
                      <a:r>
                        <a:rPr sz="1800" b="1" spc="-60" dirty="0">
                          <a:solidFill>
                            <a:srgbClr val="FFFFFF"/>
                          </a:solidFill>
                          <a:latin typeface="Calibri"/>
                          <a:cs typeface="Calibri"/>
                        </a:rPr>
                        <a:t> </a:t>
                      </a:r>
                      <a:r>
                        <a:rPr sz="1800" b="1" spc="-15" dirty="0">
                          <a:solidFill>
                            <a:srgbClr val="FFFFFF"/>
                          </a:solidFill>
                          <a:latin typeface="Calibri"/>
                          <a:cs typeface="Calibri"/>
                        </a:rPr>
                        <a:t>Date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dirty="0">
                          <a:latin typeface="Calibri"/>
                          <a:cs typeface="Calibri"/>
                        </a:rPr>
                        <a:t>2015-12-22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61830"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5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successfully</a:t>
            </a:r>
            <a:r>
              <a:rPr sz="2200" spc="105" dirty="0">
                <a:solidFill>
                  <a:srgbClr val="292929"/>
                </a:solidFill>
                <a:latin typeface="Microsoft Sans Serif"/>
                <a:cs typeface="Microsoft Sans Serif"/>
              </a:rPr>
              <a:t> </a:t>
            </a:r>
            <a:r>
              <a:rPr sz="2200" spc="-50" dirty="0">
                <a:solidFill>
                  <a:srgbClr val="292929"/>
                </a:solidFill>
                <a:latin typeface="Microsoft Sans Serif"/>
                <a:cs typeface="Microsoft Sans Serif"/>
              </a:rPr>
              <a:t>landed</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ship</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had</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80"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greater</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45" dirty="0">
                <a:solidFill>
                  <a:srgbClr val="292929"/>
                </a:solidFill>
                <a:latin typeface="Microsoft Sans Serif"/>
                <a:cs typeface="Microsoft Sans Serif"/>
              </a:rPr>
              <a:t> </a:t>
            </a:r>
            <a:r>
              <a:rPr sz="2200" spc="95" dirty="0">
                <a:solidFill>
                  <a:srgbClr val="292929"/>
                </a:solidFill>
                <a:latin typeface="Microsoft Sans Serif"/>
                <a:cs typeface="Microsoft Sans Serif"/>
              </a:rPr>
              <a:t>4000</a:t>
            </a:r>
            <a:r>
              <a:rPr sz="2200" spc="100" dirty="0">
                <a:solidFill>
                  <a:srgbClr val="292929"/>
                </a:solidFill>
                <a:latin typeface="Microsoft Sans Serif"/>
                <a:cs typeface="Microsoft Sans Serif"/>
              </a:rPr>
              <a:t> </a:t>
            </a:r>
            <a:r>
              <a:rPr sz="2200" spc="15" dirty="0">
                <a:solidFill>
                  <a:srgbClr val="292929"/>
                </a:solidFill>
                <a:latin typeface="Microsoft Sans Serif"/>
                <a:cs typeface="Microsoft Sans Serif"/>
              </a:rPr>
              <a:t>but</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less</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65" dirty="0">
                <a:solidFill>
                  <a:srgbClr val="292929"/>
                </a:solidFill>
                <a:latin typeface="Microsoft Sans Serif"/>
                <a:cs typeface="Microsoft Sans Serif"/>
              </a:rPr>
              <a:t> </a:t>
            </a:r>
            <a:r>
              <a:rPr sz="2200" spc="95" dirty="0">
                <a:solidFill>
                  <a:srgbClr val="292929"/>
                </a:solidFill>
                <a:latin typeface="Microsoft Sans Serif"/>
                <a:cs typeface="Microsoft Sans Serif"/>
              </a:rPr>
              <a:t>6000</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32</a:t>
            </a:fld>
            <a:endParaRPr spc="75" dirty="0"/>
          </a:p>
        </p:txBody>
      </p:sp>
      <p:sp>
        <p:nvSpPr>
          <p:cNvPr id="3" name="object 3"/>
          <p:cNvSpPr txBox="1"/>
          <p:nvPr/>
        </p:nvSpPr>
        <p:spPr>
          <a:xfrm>
            <a:off x="848994" y="5256783"/>
            <a:ext cx="9419590" cy="69659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70" dirty="0">
                <a:solidFill>
                  <a:srgbClr val="292929"/>
                </a:solidFill>
                <a:latin typeface="Microsoft Sans Serif"/>
                <a:cs typeface="Microsoft Sans Serif"/>
              </a:rPr>
              <a:t>Selecting</a:t>
            </a:r>
            <a:r>
              <a:rPr sz="2200" spc="100" dirty="0">
                <a:solidFill>
                  <a:srgbClr val="292929"/>
                </a:solidFill>
                <a:latin typeface="Microsoft Sans Serif"/>
                <a:cs typeface="Microsoft Sans Serif"/>
              </a:rPr>
              <a:t> </a:t>
            </a:r>
            <a:r>
              <a:rPr sz="2200" spc="-15" dirty="0">
                <a:solidFill>
                  <a:srgbClr val="292929"/>
                </a:solidFill>
                <a:latin typeface="Microsoft Sans Serif"/>
                <a:cs typeface="Microsoft Sans Serif"/>
              </a:rPr>
              <a:t>distinct</a:t>
            </a:r>
            <a:r>
              <a:rPr sz="2200" spc="9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versions</a:t>
            </a:r>
            <a:r>
              <a:rPr sz="2200" spc="80"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9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0" dirty="0">
                <a:solidFill>
                  <a:srgbClr val="292929"/>
                </a:solidFill>
                <a:latin typeface="Microsoft Sans Serif"/>
                <a:cs typeface="Microsoft Sans Serif"/>
              </a:rPr>
              <a:t> </a:t>
            </a:r>
            <a:r>
              <a:rPr sz="2200" spc="-15" dirty="0">
                <a:solidFill>
                  <a:srgbClr val="292929"/>
                </a:solidFill>
                <a:latin typeface="Microsoft Sans Serif"/>
                <a:cs typeface="Microsoft Sans Serif"/>
              </a:rPr>
              <a:t>filters</a:t>
            </a:r>
            <a:r>
              <a:rPr sz="2200" spc="95"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these</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4</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are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result.</a:t>
            </a:r>
            <a:endParaRPr sz="2200">
              <a:latin typeface="Microsoft Sans Serif"/>
              <a:cs typeface="Microsoft Sans Serif"/>
            </a:endParaRPr>
          </a:p>
        </p:txBody>
      </p:sp>
      <p:sp>
        <p:nvSpPr>
          <p:cNvPr id="4" name="object 4"/>
          <p:cNvSpPr txBox="1">
            <a:spLocks noGrp="1"/>
          </p:cNvSpPr>
          <p:nvPr>
            <p:ph type="title"/>
          </p:nvPr>
        </p:nvSpPr>
        <p:spPr>
          <a:xfrm>
            <a:off x="848994" y="542671"/>
            <a:ext cx="9603740" cy="406400"/>
          </a:xfrm>
          <a:prstGeom prst="rect">
            <a:avLst/>
          </a:prstGeom>
        </p:spPr>
        <p:txBody>
          <a:bodyPr vert="horz" wrap="square" lIns="0" tIns="12700" rIns="0" bIns="0" rtlCol="0">
            <a:spAutoFit/>
          </a:bodyPr>
          <a:lstStyle/>
          <a:p>
            <a:pPr marL="12700">
              <a:lnSpc>
                <a:spcPct val="100000"/>
              </a:lnSpc>
              <a:spcBef>
                <a:spcPts val="100"/>
              </a:spcBef>
            </a:pPr>
            <a:r>
              <a:rPr sz="2500" spc="-120" dirty="0"/>
              <a:t>Successful</a:t>
            </a:r>
            <a:r>
              <a:rPr sz="2500" spc="85" dirty="0"/>
              <a:t> </a:t>
            </a:r>
            <a:r>
              <a:rPr sz="2500" spc="-55" dirty="0"/>
              <a:t>Drone</a:t>
            </a:r>
            <a:r>
              <a:rPr sz="2500" spc="85" dirty="0"/>
              <a:t> </a:t>
            </a:r>
            <a:r>
              <a:rPr sz="2500" spc="-95" dirty="0"/>
              <a:t>Ship</a:t>
            </a:r>
            <a:r>
              <a:rPr sz="2500" spc="110" dirty="0"/>
              <a:t> </a:t>
            </a:r>
            <a:r>
              <a:rPr sz="2500" spc="-55" dirty="0"/>
              <a:t>Landing</a:t>
            </a:r>
            <a:r>
              <a:rPr sz="2500" spc="95" dirty="0"/>
              <a:t> </a:t>
            </a:r>
            <a:r>
              <a:rPr sz="2500" spc="-5" dirty="0"/>
              <a:t>with</a:t>
            </a:r>
            <a:r>
              <a:rPr sz="2500" spc="110" dirty="0"/>
              <a:t> </a:t>
            </a:r>
            <a:r>
              <a:rPr sz="2500" spc="-105" dirty="0"/>
              <a:t>Payload</a:t>
            </a:r>
            <a:r>
              <a:rPr sz="2500" spc="105" dirty="0"/>
              <a:t> </a:t>
            </a:r>
            <a:r>
              <a:rPr sz="2500" spc="-65" dirty="0"/>
              <a:t>between</a:t>
            </a:r>
            <a:r>
              <a:rPr sz="2500" spc="90" dirty="0"/>
              <a:t> </a:t>
            </a:r>
            <a:r>
              <a:rPr sz="2500" spc="120" dirty="0"/>
              <a:t>4000</a:t>
            </a:r>
            <a:r>
              <a:rPr sz="2500" spc="65" dirty="0"/>
              <a:t> </a:t>
            </a:r>
            <a:r>
              <a:rPr sz="2500" spc="-80" dirty="0"/>
              <a:t>and</a:t>
            </a:r>
            <a:r>
              <a:rPr sz="2500" spc="110" dirty="0"/>
              <a:t> </a:t>
            </a:r>
            <a:r>
              <a:rPr sz="2500" spc="120" dirty="0"/>
              <a:t>6000</a:t>
            </a:r>
            <a:endParaRPr sz="2500"/>
          </a:p>
        </p:txBody>
      </p:sp>
      <p:graphicFrame>
        <p:nvGraphicFramePr>
          <p:cNvPr id="5" name="object 5"/>
          <p:cNvGraphicFramePr>
            <a:graphicFrameLocks noGrp="1"/>
          </p:cNvGraphicFramePr>
          <p:nvPr/>
        </p:nvGraphicFramePr>
        <p:xfrm>
          <a:off x="1317752" y="2825114"/>
          <a:ext cx="2234565" cy="1851660"/>
        </p:xfrm>
        <a:graphic>
          <a:graphicData uri="http://schemas.openxmlformats.org/drawingml/2006/table">
            <a:tbl>
              <a:tblPr firstRow="1" bandRow="1">
                <a:tableStyleId>{2D5ABB26-0587-4C30-8999-92F81FD0307C}</a:tableStyleId>
              </a:tblPr>
              <a:tblGrid>
                <a:gridCol w="2215515">
                  <a:extLst>
                    <a:ext uri="{9D8B030D-6E8A-4147-A177-3AD203B41FA5}">
                      <a16:colId xmlns:a16="http://schemas.microsoft.com/office/drawing/2014/main" val="20000"/>
                    </a:ext>
                  </a:extLst>
                </a:gridCol>
              </a:tblGrid>
              <a:tr h="370205">
                <a:tc>
                  <a:txBody>
                    <a:bodyPr/>
                    <a:lstStyle/>
                    <a:p>
                      <a:pPr marL="91440">
                        <a:lnSpc>
                          <a:spcPct val="100000"/>
                        </a:lnSpc>
                        <a:spcBef>
                          <a:spcPts val="270"/>
                        </a:spcBef>
                      </a:pPr>
                      <a:r>
                        <a:rPr sz="1800" b="1" spc="-15" dirty="0">
                          <a:solidFill>
                            <a:srgbClr val="FFFFFF"/>
                          </a:solidFill>
                          <a:latin typeface="Calibri"/>
                          <a:cs typeface="Calibri"/>
                        </a:rPr>
                        <a:t>Booster</a:t>
                      </a:r>
                      <a:r>
                        <a:rPr sz="1800" b="1" spc="-10" dirty="0">
                          <a:solidFill>
                            <a:srgbClr val="FFFFFF"/>
                          </a:solidFill>
                          <a:latin typeface="Calibri"/>
                          <a:cs typeface="Calibri"/>
                        </a:rPr>
                        <a:t> </a:t>
                      </a:r>
                      <a:r>
                        <a:rPr sz="1800" b="1" spc="-25" dirty="0">
                          <a:solidFill>
                            <a:srgbClr val="FFFFFF"/>
                          </a:solidFill>
                          <a:latin typeface="Calibri"/>
                          <a:cs typeface="Calibri"/>
                        </a:rPr>
                        <a:t>Version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30" dirty="0">
                          <a:latin typeface="Calibri"/>
                          <a:cs typeface="Calibri"/>
                        </a:rPr>
                        <a:t> </a:t>
                      </a:r>
                      <a:r>
                        <a:rPr sz="1800" dirty="0">
                          <a:latin typeface="Calibri"/>
                          <a:cs typeface="Calibri"/>
                        </a:rPr>
                        <a:t>B1021.2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1440">
                        <a:lnSpc>
                          <a:spcPct val="100000"/>
                        </a:lnSpc>
                        <a:spcBef>
                          <a:spcPts val="270"/>
                        </a:spcBef>
                      </a:pPr>
                      <a:r>
                        <a:rPr sz="1800" spc="-5" dirty="0">
                          <a:latin typeface="Calibri"/>
                          <a:cs typeface="Calibri"/>
                        </a:rPr>
                        <a:t>F9 FT</a:t>
                      </a:r>
                      <a:r>
                        <a:rPr sz="1800" spc="-25" dirty="0">
                          <a:latin typeface="Calibri"/>
                          <a:cs typeface="Calibri"/>
                        </a:rPr>
                        <a:t> </a:t>
                      </a:r>
                      <a:r>
                        <a:rPr sz="1800" spc="-5" dirty="0">
                          <a:latin typeface="Calibri"/>
                          <a:cs typeface="Calibri"/>
                        </a:rPr>
                        <a:t>B1031.2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spc="-5" dirty="0">
                          <a:latin typeface="Calibri"/>
                          <a:cs typeface="Calibri"/>
                        </a:rPr>
                        <a:t>F9</a:t>
                      </a:r>
                      <a:r>
                        <a:rPr sz="1800" spc="-15" dirty="0">
                          <a:latin typeface="Calibri"/>
                          <a:cs typeface="Calibri"/>
                        </a:rPr>
                        <a:t> </a:t>
                      </a:r>
                      <a:r>
                        <a:rPr sz="1800" spc="-5" dirty="0">
                          <a:latin typeface="Calibri"/>
                          <a:cs typeface="Calibri"/>
                        </a:rPr>
                        <a:t>FT</a:t>
                      </a:r>
                      <a:r>
                        <a:rPr sz="1800" spc="-25" dirty="0">
                          <a:latin typeface="Calibri"/>
                          <a:cs typeface="Calibri"/>
                        </a:rPr>
                        <a:t> </a:t>
                      </a:r>
                      <a:r>
                        <a:rPr sz="1800" dirty="0">
                          <a:latin typeface="Calibri"/>
                          <a:cs typeface="Calibri"/>
                        </a:rPr>
                        <a:t>B1022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spc="-5" dirty="0">
                          <a:latin typeface="Calibri"/>
                          <a:cs typeface="Calibri"/>
                        </a:rPr>
                        <a:t>FT</a:t>
                      </a:r>
                      <a:r>
                        <a:rPr sz="1800" spc="-25" dirty="0">
                          <a:latin typeface="Calibri"/>
                          <a:cs typeface="Calibri"/>
                        </a:rPr>
                        <a:t> </a:t>
                      </a:r>
                      <a:r>
                        <a:rPr sz="1800" spc="-5" dirty="0">
                          <a:latin typeface="Calibri"/>
                          <a:cs typeface="Calibri"/>
                        </a:rPr>
                        <a:t>B1026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6406515"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70" dirty="0">
                <a:solidFill>
                  <a:srgbClr val="292929"/>
                </a:solidFill>
                <a:latin typeface="Microsoft Sans Serif"/>
                <a:cs typeface="Microsoft Sans Serif"/>
              </a:rPr>
              <a:t>Number</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failure</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outcomes:</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33</a:t>
            </a:fld>
            <a:endParaRPr spc="75" dirty="0"/>
          </a:p>
        </p:txBody>
      </p:sp>
      <p:sp>
        <p:nvSpPr>
          <p:cNvPr id="3" name="object 3"/>
          <p:cNvSpPr txBox="1"/>
          <p:nvPr/>
        </p:nvSpPr>
        <p:spPr>
          <a:xfrm>
            <a:off x="848994" y="4408170"/>
            <a:ext cx="915352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50" dirty="0">
                <a:solidFill>
                  <a:srgbClr val="292929"/>
                </a:solidFill>
                <a:latin typeface="Microsoft Sans Serif"/>
                <a:cs typeface="Microsoft Sans Serif"/>
              </a:rPr>
              <a:t>Grouping</a:t>
            </a:r>
            <a:r>
              <a:rPr sz="2200" spc="85"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counting</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records</a:t>
            </a:r>
            <a:r>
              <a:rPr sz="2200" spc="75"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85" dirty="0">
                <a:solidFill>
                  <a:srgbClr val="292929"/>
                </a:solidFill>
                <a:latin typeface="Microsoft Sans Serif"/>
                <a:cs typeface="Microsoft Sans Serif"/>
              </a:rPr>
              <a:t> </a:t>
            </a:r>
            <a:r>
              <a:rPr sz="2200" spc="-120" dirty="0">
                <a:solidFill>
                  <a:srgbClr val="292929"/>
                </a:solidFill>
                <a:latin typeface="Microsoft Sans Serif"/>
                <a:cs typeface="Microsoft Sans Serif"/>
              </a:rPr>
              <a:t>each</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group</a:t>
            </a:r>
            <a:r>
              <a:rPr sz="2200" spc="90" dirty="0">
                <a:solidFill>
                  <a:srgbClr val="292929"/>
                </a:solidFill>
                <a:latin typeface="Microsoft Sans Serif"/>
                <a:cs typeface="Microsoft Sans Serif"/>
              </a:rPr>
              <a:t> </a:t>
            </a:r>
            <a:r>
              <a:rPr sz="2200" spc="-35" dirty="0">
                <a:solidFill>
                  <a:srgbClr val="292929"/>
                </a:solidFill>
                <a:latin typeface="Microsoft Sans Serif"/>
                <a:cs typeface="Microsoft Sans Serif"/>
              </a:rPr>
              <a:t>led</a:t>
            </a:r>
            <a:r>
              <a:rPr sz="2200" spc="90" dirty="0">
                <a:solidFill>
                  <a:srgbClr val="292929"/>
                </a:solidFill>
                <a:latin typeface="Microsoft Sans Serif"/>
                <a:cs typeface="Microsoft Sans Serif"/>
              </a:rPr>
              <a:t> </a:t>
            </a:r>
            <a:r>
              <a:rPr sz="2200" spc="-105" dirty="0">
                <a:solidFill>
                  <a:srgbClr val="292929"/>
                </a:solidFill>
                <a:latin typeface="Microsoft Sans Serif"/>
                <a:cs typeface="Microsoft Sans Serif"/>
              </a:rPr>
              <a:t>us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summary</a:t>
            </a:r>
            <a:r>
              <a:rPr sz="2200" spc="70" dirty="0">
                <a:solidFill>
                  <a:srgbClr val="292929"/>
                </a:solidFill>
                <a:latin typeface="Microsoft Sans Serif"/>
                <a:cs typeface="Microsoft Sans Serif"/>
              </a:rPr>
              <a:t> </a:t>
            </a:r>
            <a:r>
              <a:rPr sz="2200" spc="-75" dirty="0">
                <a:solidFill>
                  <a:srgbClr val="292929"/>
                </a:solidFill>
                <a:latin typeface="Microsoft Sans Serif"/>
                <a:cs typeface="Microsoft Sans Serif"/>
              </a:rPr>
              <a:t>above.</a:t>
            </a:r>
            <a:endParaRPr sz="2200">
              <a:latin typeface="Microsoft Sans Serif"/>
              <a:cs typeface="Microsoft Sans Serif"/>
            </a:endParaRPr>
          </a:p>
        </p:txBody>
      </p:sp>
      <p:sp>
        <p:nvSpPr>
          <p:cNvPr id="4" name="object 4"/>
          <p:cNvSpPr txBox="1">
            <a:spLocks noGrp="1"/>
          </p:cNvSpPr>
          <p:nvPr>
            <p:ph type="title"/>
          </p:nvPr>
        </p:nvSpPr>
        <p:spPr>
          <a:xfrm>
            <a:off x="848994" y="480377"/>
            <a:ext cx="9784715" cy="498475"/>
          </a:xfrm>
          <a:prstGeom prst="rect">
            <a:avLst/>
          </a:prstGeom>
        </p:spPr>
        <p:txBody>
          <a:bodyPr vert="horz" wrap="square" lIns="0" tIns="12700" rIns="0" bIns="0" rtlCol="0">
            <a:spAutoFit/>
          </a:bodyPr>
          <a:lstStyle/>
          <a:p>
            <a:pPr marL="12700">
              <a:lnSpc>
                <a:spcPct val="100000"/>
              </a:lnSpc>
              <a:spcBef>
                <a:spcPts val="100"/>
              </a:spcBef>
            </a:pPr>
            <a:r>
              <a:rPr sz="3100" spc="-80" dirty="0"/>
              <a:t>Total</a:t>
            </a:r>
            <a:r>
              <a:rPr sz="3100" spc="110" dirty="0"/>
              <a:t> </a:t>
            </a:r>
            <a:r>
              <a:rPr sz="3100" spc="-95" dirty="0"/>
              <a:t>Number</a:t>
            </a:r>
            <a:r>
              <a:rPr sz="3100" spc="110" dirty="0"/>
              <a:t> </a:t>
            </a:r>
            <a:r>
              <a:rPr sz="3100" spc="-5" dirty="0"/>
              <a:t>of</a:t>
            </a:r>
            <a:r>
              <a:rPr sz="3100" spc="125" dirty="0"/>
              <a:t> </a:t>
            </a:r>
            <a:r>
              <a:rPr sz="3100" spc="-150" dirty="0"/>
              <a:t>Successful</a:t>
            </a:r>
            <a:r>
              <a:rPr sz="3100" spc="120" dirty="0"/>
              <a:t> </a:t>
            </a:r>
            <a:r>
              <a:rPr sz="3100" spc="-90" dirty="0"/>
              <a:t>and</a:t>
            </a:r>
            <a:r>
              <a:rPr sz="3100" spc="120" dirty="0"/>
              <a:t> </a:t>
            </a:r>
            <a:r>
              <a:rPr sz="3100" spc="-90" dirty="0"/>
              <a:t>Failure</a:t>
            </a:r>
            <a:r>
              <a:rPr sz="3100" spc="195" dirty="0"/>
              <a:t> </a:t>
            </a:r>
            <a:r>
              <a:rPr sz="3100" spc="-85" dirty="0"/>
              <a:t>Mission</a:t>
            </a:r>
            <a:r>
              <a:rPr sz="3100" spc="155" dirty="0"/>
              <a:t> </a:t>
            </a:r>
            <a:r>
              <a:rPr sz="3100" spc="-120" dirty="0"/>
              <a:t>Outcomes</a:t>
            </a:r>
            <a:endParaRPr sz="3100"/>
          </a:p>
        </p:txBody>
      </p:sp>
      <p:graphicFrame>
        <p:nvGraphicFramePr>
          <p:cNvPr id="5" name="object 5"/>
          <p:cNvGraphicFramePr>
            <a:graphicFrameLocks noGrp="1"/>
          </p:cNvGraphicFramePr>
          <p:nvPr/>
        </p:nvGraphicFramePr>
        <p:xfrm>
          <a:off x="1248905" y="2511551"/>
          <a:ext cx="5499099" cy="1481455"/>
        </p:xfrm>
        <a:graphic>
          <a:graphicData uri="http://schemas.openxmlformats.org/drawingml/2006/table">
            <a:tbl>
              <a:tblPr firstRow="1" bandRow="1">
                <a:tableStyleId>{2D5ABB26-0587-4C30-8999-92F81FD0307C}</a:tableStyleId>
              </a:tblPr>
              <a:tblGrid>
                <a:gridCol w="3621404">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370205">
                <a:tc>
                  <a:txBody>
                    <a:bodyPr/>
                    <a:lstStyle/>
                    <a:p>
                      <a:pPr marL="91440">
                        <a:lnSpc>
                          <a:spcPct val="100000"/>
                        </a:lnSpc>
                        <a:spcBef>
                          <a:spcPts val="270"/>
                        </a:spcBef>
                      </a:pPr>
                      <a:r>
                        <a:rPr sz="1800" b="1" dirty="0">
                          <a:solidFill>
                            <a:srgbClr val="FFFFFF"/>
                          </a:solidFill>
                          <a:latin typeface="Calibri"/>
                          <a:cs typeface="Calibri"/>
                        </a:rPr>
                        <a:t>Mission</a:t>
                      </a:r>
                      <a:r>
                        <a:rPr sz="1800" b="1" spc="-60" dirty="0">
                          <a:solidFill>
                            <a:srgbClr val="FFFFFF"/>
                          </a:solidFill>
                          <a:latin typeface="Calibri"/>
                          <a:cs typeface="Calibri"/>
                        </a:rPr>
                        <a:t> </a:t>
                      </a:r>
                      <a:r>
                        <a:rPr sz="1800" b="1" spc="-10" dirty="0">
                          <a:solidFill>
                            <a:srgbClr val="FFFFFF"/>
                          </a:solidFill>
                          <a:latin typeface="Calibri"/>
                          <a:cs typeface="Calibri"/>
                        </a:rPr>
                        <a:t>Outcome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algn="ctr">
                        <a:lnSpc>
                          <a:spcPct val="100000"/>
                        </a:lnSpc>
                        <a:spcBef>
                          <a:spcPts val="270"/>
                        </a:spcBef>
                      </a:pPr>
                      <a:r>
                        <a:rPr sz="1800" b="1" spc="-10" dirty="0">
                          <a:solidFill>
                            <a:srgbClr val="FFFFFF"/>
                          </a:solidFill>
                          <a:latin typeface="Calibri"/>
                          <a:cs typeface="Calibri"/>
                        </a:rPr>
                        <a:t>Occurrences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840">
                <a:tc>
                  <a:txBody>
                    <a:bodyPr/>
                    <a:lstStyle/>
                    <a:p>
                      <a:pPr marL="91440">
                        <a:lnSpc>
                          <a:spcPct val="100000"/>
                        </a:lnSpc>
                        <a:spcBef>
                          <a:spcPts val="265"/>
                        </a:spcBef>
                      </a:pPr>
                      <a:r>
                        <a:rPr sz="1800" spc="-5" dirty="0">
                          <a:latin typeface="Calibri"/>
                          <a:cs typeface="Calibri"/>
                        </a:rPr>
                        <a:t>Success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65"/>
                        </a:spcBef>
                      </a:pPr>
                      <a:r>
                        <a:rPr sz="1800" spc="5" dirty="0">
                          <a:latin typeface="Calibri"/>
                          <a:cs typeface="Calibri"/>
                        </a:rPr>
                        <a:t>99</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1440">
                        <a:lnSpc>
                          <a:spcPct val="100000"/>
                        </a:lnSpc>
                        <a:spcBef>
                          <a:spcPts val="270"/>
                        </a:spcBef>
                      </a:pPr>
                      <a:r>
                        <a:rPr sz="1800" spc="-5" dirty="0">
                          <a:latin typeface="Calibri"/>
                          <a:cs typeface="Calibri"/>
                        </a:rPr>
                        <a:t>Success</a:t>
                      </a:r>
                      <a:r>
                        <a:rPr sz="1800" spc="25" dirty="0">
                          <a:latin typeface="Calibri"/>
                          <a:cs typeface="Calibri"/>
                        </a:rPr>
                        <a:t> </a:t>
                      </a:r>
                      <a:r>
                        <a:rPr sz="1800" spc="-10" dirty="0">
                          <a:latin typeface="Calibri"/>
                          <a:cs typeface="Calibri"/>
                        </a:rPr>
                        <a:t>(payload</a:t>
                      </a:r>
                      <a:r>
                        <a:rPr sz="1800" spc="25" dirty="0">
                          <a:latin typeface="Calibri"/>
                          <a:cs typeface="Calibri"/>
                        </a:rPr>
                        <a:t> </a:t>
                      </a:r>
                      <a:r>
                        <a:rPr sz="1800" spc="-15" dirty="0">
                          <a:latin typeface="Calibri"/>
                          <a:cs typeface="Calibri"/>
                        </a:rPr>
                        <a:t>status</a:t>
                      </a:r>
                      <a:r>
                        <a:rPr sz="1800" dirty="0">
                          <a:latin typeface="Calibri"/>
                          <a:cs typeface="Calibri"/>
                        </a:rPr>
                        <a:t> </a:t>
                      </a:r>
                      <a:r>
                        <a:rPr sz="1800" spc="-5" dirty="0">
                          <a:latin typeface="Calibri"/>
                          <a:cs typeface="Calibri"/>
                        </a:rPr>
                        <a:t>unclear)</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spc="-10" dirty="0">
                          <a:latin typeface="Calibri"/>
                          <a:cs typeface="Calibri"/>
                        </a:rPr>
                        <a:t>Failure</a:t>
                      </a:r>
                      <a:r>
                        <a:rPr sz="1800" spc="-40" dirty="0">
                          <a:latin typeface="Calibri"/>
                          <a:cs typeface="Calibri"/>
                        </a:rPr>
                        <a:t> </a:t>
                      </a:r>
                      <a:r>
                        <a:rPr sz="1800" spc="-5" dirty="0">
                          <a:latin typeface="Calibri"/>
                          <a:cs typeface="Calibri"/>
                        </a:rPr>
                        <a:t>(in</a:t>
                      </a:r>
                      <a:r>
                        <a:rPr sz="1800" spc="10" dirty="0">
                          <a:latin typeface="Calibri"/>
                          <a:cs typeface="Calibri"/>
                        </a:rPr>
                        <a:t> </a:t>
                      </a:r>
                      <a:r>
                        <a:rPr sz="1800" spc="-10" dirty="0">
                          <a:latin typeface="Calibri"/>
                          <a:cs typeface="Calibri"/>
                        </a:rPr>
                        <a:t>flight)</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algn="ctr">
                        <a:lnSpc>
                          <a:spcPct val="100000"/>
                        </a:lnSpc>
                        <a:spcBef>
                          <a:spcPts val="270"/>
                        </a:spcBef>
                      </a:pPr>
                      <a:r>
                        <a:rPr sz="1800" dirty="0">
                          <a:latin typeface="Calibri"/>
                          <a:cs typeface="Calibri"/>
                        </a:rPr>
                        <a:t>1</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08734"/>
            <a:ext cx="698500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5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0"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carried</a:t>
            </a:r>
            <a:r>
              <a:rPr sz="2200" spc="9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5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maximum</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a:t>
            </a:r>
            <a:endParaRPr sz="2200">
              <a:latin typeface="Microsoft Sans Serif"/>
              <a:cs typeface="Microsoft Sans Serif"/>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34</a:t>
            </a:fld>
            <a:endParaRPr spc="75" dirty="0"/>
          </a:p>
        </p:txBody>
      </p:sp>
      <p:sp>
        <p:nvSpPr>
          <p:cNvPr id="3" name="object 3"/>
          <p:cNvSpPr txBox="1"/>
          <p:nvPr/>
        </p:nvSpPr>
        <p:spPr>
          <a:xfrm>
            <a:off x="848994" y="5167883"/>
            <a:ext cx="8665845" cy="663575"/>
          </a:xfrm>
          <a:prstGeom prst="rect">
            <a:avLst/>
          </a:prstGeom>
        </p:spPr>
        <p:txBody>
          <a:bodyPr vert="horz" wrap="square" lIns="0" tIns="50165" rIns="0" bIns="0" rtlCol="0">
            <a:spAutoFit/>
          </a:bodyPr>
          <a:lstStyle/>
          <a:p>
            <a:pPr marL="241300" marR="5080" indent="-228600">
              <a:lnSpc>
                <a:spcPts val="2380"/>
              </a:lnSpc>
              <a:spcBef>
                <a:spcPts val="395"/>
              </a:spcBef>
              <a:buFont typeface="Arial"/>
              <a:buChar char="•"/>
              <a:tabLst>
                <a:tab pos="240665" algn="l"/>
                <a:tab pos="241300" algn="l"/>
              </a:tabLst>
            </a:pPr>
            <a:r>
              <a:rPr sz="2200" spc="-140" dirty="0">
                <a:solidFill>
                  <a:srgbClr val="292929"/>
                </a:solidFill>
                <a:latin typeface="Microsoft Sans Serif"/>
                <a:cs typeface="Microsoft Sans Serif"/>
              </a:rPr>
              <a:t>These</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65" dirty="0">
                <a:solidFill>
                  <a:srgbClr val="292929"/>
                </a:solidFill>
                <a:latin typeface="Microsoft Sans Serif"/>
                <a:cs typeface="Microsoft Sans Serif"/>
              </a:rPr>
              <a:t> </a:t>
            </a:r>
            <a:r>
              <a:rPr sz="2200" spc="-105" dirty="0">
                <a:solidFill>
                  <a:srgbClr val="292929"/>
                </a:solidFill>
                <a:latin typeface="Microsoft Sans Serif"/>
                <a:cs typeface="Microsoft Sans Serif"/>
              </a:rPr>
              <a:t>have</a:t>
            </a:r>
            <a:r>
              <a:rPr sz="2200" spc="75" dirty="0">
                <a:solidFill>
                  <a:srgbClr val="292929"/>
                </a:solidFill>
                <a:latin typeface="Microsoft Sans Serif"/>
                <a:cs typeface="Microsoft Sans Serif"/>
              </a:rPr>
              <a:t> </a:t>
            </a:r>
            <a:r>
              <a:rPr sz="2200" spc="-50" dirty="0">
                <a:solidFill>
                  <a:srgbClr val="292929"/>
                </a:solidFill>
                <a:latin typeface="Microsoft Sans Serif"/>
                <a:cs typeface="Microsoft Sans Serif"/>
              </a:rPr>
              <a:t>carried</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maximum</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payload</a:t>
            </a:r>
            <a:r>
              <a:rPr sz="2200" spc="75" dirty="0">
                <a:solidFill>
                  <a:srgbClr val="292929"/>
                </a:solidFill>
                <a:latin typeface="Microsoft Sans Serif"/>
                <a:cs typeface="Microsoft Sans Serif"/>
              </a:rPr>
              <a:t> </a:t>
            </a:r>
            <a:r>
              <a:rPr sz="2200" spc="-135" dirty="0">
                <a:solidFill>
                  <a:srgbClr val="292929"/>
                </a:solidFill>
                <a:latin typeface="Microsoft Sans Serif"/>
                <a:cs typeface="Microsoft Sans Serif"/>
              </a:rPr>
              <a:t>mass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registered</a:t>
            </a:r>
            <a:r>
              <a:rPr sz="2200" spc="7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dataset.</a:t>
            </a:r>
            <a:endParaRPr sz="2200">
              <a:latin typeface="Microsoft Sans Serif"/>
              <a:cs typeface="Microsoft Sans Serif"/>
            </a:endParaRPr>
          </a:p>
        </p:txBody>
      </p:sp>
      <p:sp>
        <p:nvSpPr>
          <p:cNvPr id="4" name="object 4"/>
          <p:cNvSpPr txBox="1">
            <a:spLocks noGrp="1"/>
          </p:cNvSpPr>
          <p:nvPr>
            <p:ph type="title"/>
          </p:nvPr>
        </p:nvSpPr>
        <p:spPr>
          <a:xfrm>
            <a:off x="848994" y="418528"/>
            <a:ext cx="7138034" cy="589915"/>
          </a:xfrm>
          <a:prstGeom prst="rect">
            <a:avLst/>
          </a:prstGeom>
        </p:spPr>
        <p:txBody>
          <a:bodyPr vert="horz" wrap="square" lIns="0" tIns="12700" rIns="0" bIns="0" rtlCol="0">
            <a:spAutoFit/>
          </a:bodyPr>
          <a:lstStyle/>
          <a:p>
            <a:pPr marL="12700">
              <a:lnSpc>
                <a:spcPct val="100000"/>
              </a:lnSpc>
              <a:spcBef>
                <a:spcPts val="100"/>
              </a:spcBef>
            </a:pPr>
            <a:r>
              <a:rPr spc="-90" dirty="0"/>
              <a:t>Boosters</a:t>
            </a:r>
            <a:r>
              <a:rPr spc="100" dirty="0"/>
              <a:t> </a:t>
            </a:r>
            <a:r>
              <a:rPr spc="-120" dirty="0"/>
              <a:t>Carried</a:t>
            </a:r>
            <a:r>
              <a:rPr spc="105" dirty="0"/>
              <a:t> </a:t>
            </a:r>
            <a:r>
              <a:rPr spc="-160" dirty="0"/>
              <a:t>Maximum</a:t>
            </a:r>
            <a:r>
              <a:rPr spc="145" dirty="0"/>
              <a:t> </a:t>
            </a:r>
            <a:r>
              <a:rPr spc="-140" dirty="0"/>
              <a:t>Payload</a:t>
            </a:r>
          </a:p>
        </p:txBody>
      </p:sp>
      <p:graphicFrame>
        <p:nvGraphicFramePr>
          <p:cNvPr id="5" name="object 5"/>
          <p:cNvGraphicFramePr>
            <a:graphicFrameLocks noGrp="1"/>
          </p:cNvGraphicFramePr>
          <p:nvPr/>
        </p:nvGraphicFramePr>
        <p:xfrm>
          <a:off x="1239062" y="2401951"/>
          <a:ext cx="2077720" cy="2592705"/>
        </p:xfrm>
        <a:graphic>
          <a:graphicData uri="http://schemas.openxmlformats.org/drawingml/2006/table">
            <a:tbl>
              <a:tblPr firstRow="1" bandRow="1">
                <a:tableStyleId>{2D5ABB26-0587-4C30-8999-92F81FD0307C}</a:tableStyleId>
              </a:tblPr>
              <a:tblGrid>
                <a:gridCol w="2058035">
                  <a:extLst>
                    <a:ext uri="{9D8B030D-6E8A-4147-A177-3AD203B41FA5}">
                      <a16:colId xmlns:a16="http://schemas.microsoft.com/office/drawing/2014/main" val="20000"/>
                    </a:ext>
                  </a:extLst>
                </a:gridCol>
              </a:tblGrid>
              <a:tr h="370205">
                <a:tc>
                  <a:txBody>
                    <a:bodyPr/>
                    <a:lstStyle/>
                    <a:p>
                      <a:pPr marL="91440">
                        <a:lnSpc>
                          <a:spcPct val="100000"/>
                        </a:lnSpc>
                        <a:spcBef>
                          <a:spcPts val="265"/>
                        </a:spcBef>
                      </a:pPr>
                      <a:r>
                        <a:rPr sz="1800" b="1" spc="-15" dirty="0">
                          <a:solidFill>
                            <a:srgbClr val="FFFFFF"/>
                          </a:solidFill>
                          <a:latin typeface="Calibri"/>
                          <a:cs typeface="Calibri"/>
                        </a:rPr>
                        <a:t>Booster</a:t>
                      </a:r>
                      <a:r>
                        <a:rPr sz="1800" b="1" spc="-20" dirty="0">
                          <a:solidFill>
                            <a:srgbClr val="FFFFFF"/>
                          </a:solidFill>
                          <a:latin typeface="Calibri"/>
                          <a:cs typeface="Calibri"/>
                        </a:rPr>
                        <a:t> </a:t>
                      </a:r>
                      <a:r>
                        <a:rPr sz="1800" b="1" spc="-25" dirty="0">
                          <a:solidFill>
                            <a:srgbClr val="FFFFFF"/>
                          </a:solidFill>
                          <a:latin typeface="Calibri"/>
                          <a:cs typeface="Calibri"/>
                        </a:rPr>
                        <a:t>Version</a:t>
                      </a:r>
                      <a:r>
                        <a:rPr sz="1800" b="1" spc="-5" dirty="0">
                          <a:solidFill>
                            <a:srgbClr val="FFFFFF"/>
                          </a:solidFill>
                          <a:latin typeface="Calibri"/>
                          <a:cs typeface="Calibri"/>
                        </a:rPr>
                        <a:t> </a:t>
                      </a:r>
                      <a:r>
                        <a:rPr sz="1800" b="1" dirty="0">
                          <a:solidFill>
                            <a:srgbClr val="FFFFFF"/>
                          </a:solidFill>
                          <a:latin typeface="Calibri"/>
                          <a:cs typeface="Calibri"/>
                        </a:rPr>
                        <a: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B1048.5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B1049.7</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205">
                <a:tc>
                  <a:txBody>
                    <a:bodyPr/>
                    <a:lstStyle/>
                    <a:p>
                      <a:pPr marL="91440">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10" dirty="0">
                          <a:latin typeface="Calibri"/>
                          <a:cs typeface="Calibri"/>
                        </a:rPr>
                        <a:t> </a:t>
                      </a:r>
                      <a:r>
                        <a:rPr sz="1800" dirty="0">
                          <a:latin typeface="Calibri"/>
                          <a:cs typeface="Calibri"/>
                        </a:rPr>
                        <a:t>B1051.3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graphicFrame>
        <p:nvGraphicFramePr>
          <p:cNvPr id="6" name="object 6"/>
          <p:cNvGraphicFramePr>
            <a:graphicFrameLocks noGrp="1"/>
          </p:cNvGraphicFramePr>
          <p:nvPr/>
        </p:nvGraphicFramePr>
        <p:xfrm>
          <a:off x="3914266" y="2401951"/>
          <a:ext cx="2096135" cy="2592705"/>
        </p:xfrm>
        <a:graphic>
          <a:graphicData uri="http://schemas.openxmlformats.org/drawingml/2006/table">
            <a:tbl>
              <a:tblPr firstRow="1" bandRow="1">
                <a:tableStyleId>{2D5ABB26-0587-4C30-8999-92F81FD0307C}</a:tableStyleId>
              </a:tblPr>
              <a:tblGrid>
                <a:gridCol w="2077085">
                  <a:extLst>
                    <a:ext uri="{9D8B030D-6E8A-4147-A177-3AD203B41FA5}">
                      <a16:colId xmlns:a16="http://schemas.microsoft.com/office/drawing/2014/main" val="20000"/>
                    </a:ext>
                  </a:extLst>
                </a:gridCol>
              </a:tblGrid>
              <a:tr h="370205">
                <a:tc>
                  <a:txBody>
                    <a:bodyPr/>
                    <a:lstStyle/>
                    <a:p>
                      <a:pPr marL="92075">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B1051.6</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B1056.4</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205">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B1058.3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840">
                <a:tc>
                  <a:txBody>
                    <a:bodyPr/>
                    <a:lstStyle/>
                    <a:p>
                      <a:pPr marL="92075">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205">
                <a:tc>
                  <a:txBody>
                    <a:bodyPr/>
                    <a:lstStyle/>
                    <a:p>
                      <a:pPr marL="92075">
                        <a:lnSpc>
                          <a:spcPct val="100000"/>
                        </a:lnSpc>
                        <a:spcBef>
                          <a:spcPts val="275"/>
                        </a:spcBef>
                      </a:pPr>
                      <a:r>
                        <a:rPr sz="1800" spc="-5" dirty="0">
                          <a:latin typeface="Calibri"/>
                          <a:cs typeface="Calibri"/>
                        </a:rPr>
                        <a:t>F9</a:t>
                      </a:r>
                      <a:r>
                        <a:rPr sz="1800" spc="-10" dirty="0">
                          <a:latin typeface="Calibri"/>
                          <a:cs typeface="Calibri"/>
                        </a:rPr>
                        <a:t> </a:t>
                      </a:r>
                      <a:r>
                        <a:rPr sz="1800" dirty="0">
                          <a:latin typeface="Calibri"/>
                          <a:cs typeface="Calibri"/>
                        </a:rPr>
                        <a:t>B5</a:t>
                      </a:r>
                      <a:r>
                        <a:rPr sz="1800" spc="-25" dirty="0">
                          <a:latin typeface="Calibri"/>
                          <a:cs typeface="Calibri"/>
                        </a:rPr>
                        <a:t> </a:t>
                      </a:r>
                      <a:r>
                        <a:rPr sz="1800" dirty="0">
                          <a:latin typeface="Calibri"/>
                          <a:cs typeface="Calibri"/>
                        </a:rPr>
                        <a:t>B1060.3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9518015" cy="695960"/>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70" dirty="0">
                <a:solidFill>
                  <a:srgbClr val="292929"/>
                </a:solidFill>
                <a:latin typeface="Microsoft Sans Serif"/>
                <a:cs typeface="Microsoft Sans Serif"/>
              </a:rPr>
              <a:t>Failed</a:t>
            </a:r>
            <a:r>
              <a:rPr sz="2200" spc="75" dirty="0">
                <a:solidFill>
                  <a:srgbClr val="292929"/>
                </a:solidFill>
                <a:latin typeface="Microsoft Sans Serif"/>
                <a:cs typeface="Microsoft Sans Serif"/>
              </a:rPr>
              <a:t> </a:t>
            </a:r>
            <a:r>
              <a:rPr sz="2200" spc="-30" dirty="0">
                <a:solidFill>
                  <a:srgbClr val="292929"/>
                </a:solidFill>
                <a:latin typeface="Microsoft Sans Serif"/>
                <a:cs typeface="Microsoft Sans Serif"/>
              </a:rPr>
              <a:t>landing</a:t>
            </a:r>
            <a:r>
              <a:rPr sz="2200" spc="100" dirty="0">
                <a:solidFill>
                  <a:srgbClr val="292929"/>
                </a:solidFill>
                <a:latin typeface="Microsoft Sans Serif"/>
                <a:cs typeface="Microsoft Sans Serif"/>
              </a:rPr>
              <a:t> </a:t>
            </a:r>
            <a:r>
              <a:rPr sz="2200" spc="-60"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70" dirty="0">
                <a:solidFill>
                  <a:srgbClr val="292929"/>
                </a:solidFill>
                <a:latin typeface="Microsoft Sans Serif"/>
                <a:cs typeface="Microsoft Sans Serif"/>
              </a:rPr>
              <a:t> </a:t>
            </a:r>
            <a:r>
              <a:rPr sz="2200" spc="-30" dirty="0">
                <a:solidFill>
                  <a:srgbClr val="292929"/>
                </a:solidFill>
                <a:latin typeface="Microsoft Sans Serif"/>
                <a:cs typeface="Microsoft Sans Serif"/>
              </a:rPr>
              <a:t>drone</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ship,</a:t>
            </a:r>
            <a:r>
              <a:rPr sz="2200" spc="9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booster</a:t>
            </a:r>
            <a:r>
              <a:rPr sz="2200" spc="65" dirty="0">
                <a:solidFill>
                  <a:srgbClr val="292929"/>
                </a:solidFill>
                <a:latin typeface="Microsoft Sans Serif"/>
                <a:cs typeface="Microsoft Sans Serif"/>
              </a:rPr>
              <a:t> </a:t>
            </a:r>
            <a:r>
              <a:rPr sz="2200" spc="-65" dirty="0">
                <a:solidFill>
                  <a:srgbClr val="292929"/>
                </a:solidFill>
                <a:latin typeface="Microsoft Sans Serif"/>
                <a:cs typeface="Microsoft Sans Serif"/>
              </a:rPr>
              <a:t>versions,</a:t>
            </a:r>
            <a:r>
              <a:rPr sz="2200" spc="7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35" dirty="0">
                <a:solidFill>
                  <a:srgbClr val="292929"/>
                </a:solidFill>
                <a:latin typeface="Microsoft Sans Serif"/>
                <a:cs typeface="Microsoft Sans Serif"/>
              </a:rPr>
              <a:t> </a:t>
            </a:r>
            <a:r>
              <a:rPr sz="2200" spc="-80" dirty="0">
                <a:solidFill>
                  <a:srgbClr val="292929"/>
                </a:solidFill>
                <a:latin typeface="Microsoft Sans Serif"/>
                <a:cs typeface="Microsoft Sans Serif"/>
              </a:rPr>
              <a:t>launch</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site </a:t>
            </a:r>
            <a:r>
              <a:rPr sz="2200" spc="-570" dirty="0">
                <a:solidFill>
                  <a:srgbClr val="292929"/>
                </a:solidFill>
                <a:latin typeface="Microsoft Sans Serif"/>
                <a:cs typeface="Microsoft Sans Serif"/>
              </a:rPr>
              <a:t> </a:t>
            </a:r>
            <a:r>
              <a:rPr sz="2200" spc="-125" dirty="0">
                <a:solidFill>
                  <a:srgbClr val="292929"/>
                </a:solidFill>
                <a:latin typeface="Microsoft Sans Serif"/>
                <a:cs typeface="Microsoft Sans Serif"/>
              </a:rPr>
              <a:t>names</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6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90" dirty="0">
                <a:solidFill>
                  <a:srgbClr val="292929"/>
                </a:solidFill>
                <a:latin typeface="Microsoft Sans Serif"/>
                <a:cs typeface="Microsoft Sans Serif"/>
              </a:rPr>
              <a:t>year</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2015</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35</a:t>
            </a:fld>
            <a:endParaRPr spc="75" dirty="0"/>
          </a:p>
        </p:txBody>
      </p:sp>
      <p:sp>
        <p:nvSpPr>
          <p:cNvPr id="3" name="object 3"/>
          <p:cNvSpPr txBox="1"/>
          <p:nvPr/>
        </p:nvSpPr>
        <p:spPr>
          <a:xfrm>
            <a:off x="848994" y="5256783"/>
            <a:ext cx="5527675"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list</a:t>
            </a:r>
            <a:r>
              <a:rPr sz="2200" spc="10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only</a:t>
            </a:r>
            <a:r>
              <a:rPr sz="2200" spc="90" dirty="0">
                <a:solidFill>
                  <a:srgbClr val="292929"/>
                </a:solidFill>
                <a:latin typeface="Microsoft Sans Serif"/>
                <a:cs typeface="Microsoft Sans Serif"/>
              </a:rPr>
              <a:t> </a:t>
            </a:r>
            <a:r>
              <a:rPr sz="2200" spc="10" dirty="0">
                <a:solidFill>
                  <a:srgbClr val="292929"/>
                </a:solidFill>
                <a:latin typeface="Microsoft Sans Serif"/>
                <a:cs typeface="Microsoft Sans Serif"/>
              </a:rPr>
              <a:t>two</a:t>
            </a:r>
            <a:r>
              <a:rPr sz="2200" spc="60" dirty="0">
                <a:solidFill>
                  <a:srgbClr val="292929"/>
                </a:solidFill>
                <a:latin typeface="Microsoft Sans Serif"/>
                <a:cs typeface="Microsoft Sans Serif"/>
              </a:rPr>
              <a:t> </a:t>
            </a:r>
            <a:r>
              <a:rPr sz="2200" spc="-90" dirty="0">
                <a:solidFill>
                  <a:srgbClr val="292929"/>
                </a:solidFill>
                <a:latin typeface="Microsoft Sans Serif"/>
                <a:cs typeface="Microsoft Sans Serif"/>
              </a:rPr>
              <a:t>occurrences.</a:t>
            </a:r>
            <a:endParaRPr sz="2200">
              <a:latin typeface="Microsoft Sans Serif"/>
              <a:cs typeface="Microsoft Sans Serif"/>
            </a:endParaRPr>
          </a:p>
        </p:txBody>
      </p:sp>
      <p:sp>
        <p:nvSpPr>
          <p:cNvPr id="4" name="object 4"/>
          <p:cNvSpPr txBox="1">
            <a:spLocks noGrp="1"/>
          </p:cNvSpPr>
          <p:nvPr>
            <p:ph type="title"/>
          </p:nvPr>
        </p:nvSpPr>
        <p:spPr>
          <a:xfrm>
            <a:off x="848994" y="418528"/>
            <a:ext cx="4470400" cy="589915"/>
          </a:xfrm>
          <a:prstGeom prst="rect">
            <a:avLst/>
          </a:prstGeom>
        </p:spPr>
        <p:txBody>
          <a:bodyPr vert="horz" wrap="square" lIns="0" tIns="12700" rIns="0" bIns="0" rtlCol="0">
            <a:spAutoFit/>
          </a:bodyPr>
          <a:lstStyle/>
          <a:p>
            <a:pPr marL="12700">
              <a:lnSpc>
                <a:spcPct val="100000"/>
              </a:lnSpc>
              <a:spcBef>
                <a:spcPts val="100"/>
              </a:spcBef>
            </a:pPr>
            <a:r>
              <a:rPr spc="175" dirty="0"/>
              <a:t>2015</a:t>
            </a:r>
            <a:r>
              <a:rPr spc="110" dirty="0"/>
              <a:t> </a:t>
            </a:r>
            <a:r>
              <a:rPr spc="-160" dirty="0"/>
              <a:t>Launch</a:t>
            </a:r>
            <a:r>
              <a:rPr spc="120" dirty="0"/>
              <a:t> </a:t>
            </a:r>
            <a:r>
              <a:rPr spc="-175" dirty="0"/>
              <a:t>Records</a:t>
            </a:r>
          </a:p>
        </p:txBody>
      </p:sp>
      <p:graphicFrame>
        <p:nvGraphicFramePr>
          <p:cNvPr id="5" name="object 5"/>
          <p:cNvGraphicFramePr>
            <a:graphicFrameLocks noGrp="1"/>
          </p:cNvGraphicFramePr>
          <p:nvPr/>
        </p:nvGraphicFramePr>
        <p:xfrm>
          <a:off x="1572513" y="2884297"/>
          <a:ext cx="3848100" cy="1111250"/>
        </p:xfrm>
        <a:graphic>
          <a:graphicData uri="http://schemas.openxmlformats.org/drawingml/2006/table">
            <a:tbl>
              <a:tblPr firstRow="1" bandRow="1">
                <a:tableStyleId>{2D5ABB26-0587-4C30-8999-92F81FD0307C}</a:tableStyleId>
              </a:tblPr>
              <a:tblGrid>
                <a:gridCol w="1924050">
                  <a:extLst>
                    <a:ext uri="{9D8B030D-6E8A-4147-A177-3AD203B41FA5}">
                      <a16:colId xmlns:a16="http://schemas.microsoft.com/office/drawing/2014/main" val="20000"/>
                    </a:ext>
                  </a:extLst>
                </a:gridCol>
                <a:gridCol w="1924050">
                  <a:extLst>
                    <a:ext uri="{9D8B030D-6E8A-4147-A177-3AD203B41FA5}">
                      <a16:colId xmlns:a16="http://schemas.microsoft.com/office/drawing/2014/main" val="20001"/>
                    </a:ext>
                  </a:extLst>
                </a:gridCol>
              </a:tblGrid>
              <a:tr h="370205">
                <a:tc>
                  <a:txBody>
                    <a:bodyPr/>
                    <a:lstStyle/>
                    <a:p>
                      <a:pPr marL="91440">
                        <a:lnSpc>
                          <a:spcPct val="100000"/>
                        </a:lnSpc>
                        <a:spcBef>
                          <a:spcPts val="265"/>
                        </a:spcBef>
                      </a:pPr>
                      <a:r>
                        <a:rPr sz="1800" b="1" spc="-15" dirty="0">
                          <a:solidFill>
                            <a:srgbClr val="FFFFFF"/>
                          </a:solidFill>
                          <a:latin typeface="Calibri"/>
                          <a:cs typeface="Calibri"/>
                        </a:rPr>
                        <a:t>Booster </a:t>
                      </a:r>
                      <a:r>
                        <a:rPr sz="1800" b="1" spc="-25" dirty="0">
                          <a:solidFill>
                            <a:srgbClr val="FFFFFF"/>
                          </a:solidFill>
                          <a:latin typeface="Calibri"/>
                          <a:cs typeface="Calibri"/>
                        </a:rPr>
                        <a:t>Version</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5" dirty="0">
                          <a:solidFill>
                            <a:srgbClr val="FFFFFF"/>
                          </a:solidFill>
                          <a:latin typeface="Calibri"/>
                          <a:cs typeface="Calibri"/>
                        </a:rPr>
                        <a:t>Launch</a:t>
                      </a:r>
                      <a:r>
                        <a:rPr sz="1800" b="1" spc="-30" dirty="0">
                          <a:solidFill>
                            <a:srgbClr val="FFFFFF"/>
                          </a:solidFill>
                          <a:latin typeface="Calibri"/>
                          <a:cs typeface="Calibri"/>
                        </a:rPr>
                        <a:t> </a:t>
                      </a:r>
                      <a:r>
                        <a:rPr sz="1800" b="1" spc="-10" dirty="0">
                          <a:solidFill>
                            <a:srgbClr val="FFFFFF"/>
                          </a:solidFill>
                          <a:latin typeface="Calibri"/>
                          <a:cs typeface="Calibri"/>
                        </a:rPr>
                        <a:t>Site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840">
                <a:tc>
                  <a:txBody>
                    <a:bodyPr/>
                    <a:lstStyle/>
                    <a:p>
                      <a:pPr marL="91440">
                        <a:lnSpc>
                          <a:spcPct val="100000"/>
                        </a:lnSpc>
                        <a:spcBef>
                          <a:spcPts val="270"/>
                        </a:spcBef>
                      </a:pPr>
                      <a:r>
                        <a:rPr sz="1800" spc="-5" dirty="0">
                          <a:latin typeface="Calibri"/>
                          <a:cs typeface="Calibri"/>
                        </a:rPr>
                        <a:t>F9</a:t>
                      </a:r>
                      <a:r>
                        <a:rPr sz="1800" spc="-10" dirty="0">
                          <a:latin typeface="Calibri"/>
                          <a:cs typeface="Calibri"/>
                        </a:rPr>
                        <a:t> </a:t>
                      </a:r>
                      <a:r>
                        <a:rPr sz="1800" dirty="0">
                          <a:latin typeface="Calibri"/>
                          <a:cs typeface="Calibri"/>
                        </a:rPr>
                        <a:t>v1.1</a:t>
                      </a:r>
                      <a:r>
                        <a:rPr sz="1800" spc="-45" dirty="0">
                          <a:latin typeface="Calibri"/>
                          <a:cs typeface="Calibri"/>
                        </a:rPr>
                        <a:t> </a:t>
                      </a:r>
                      <a:r>
                        <a:rPr sz="1800" dirty="0">
                          <a:latin typeface="Calibri"/>
                          <a:cs typeface="Calibri"/>
                        </a:rPr>
                        <a:t>B1015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spc="-10" dirty="0">
                          <a:latin typeface="Calibri"/>
                          <a:cs typeface="Calibri"/>
                        </a:rPr>
                        <a:t>CCAFS</a:t>
                      </a:r>
                      <a:r>
                        <a:rPr sz="1800" spc="-35" dirty="0">
                          <a:latin typeface="Calibri"/>
                          <a:cs typeface="Calibri"/>
                        </a:rPr>
                        <a:t> </a:t>
                      </a:r>
                      <a:r>
                        <a:rPr sz="1800" spc="-5" dirty="0">
                          <a:latin typeface="Calibri"/>
                          <a:cs typeface="Calibri"/>
                        </a:rPr>
                        <a:t>LC-40</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549463"/>
            <a:ext cx="9229090" cy="69659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0" dirty="0">
                <a:solidFill>
                  <a:srgbClr val="292929"/>
                </a:solidFill>
                <a:latin typeface="Microsoft Sans Serif"/>
                <a:cs typeface="Microsoft Sans Serif"/>
              </a:rPr>
              <a:t>Ranking</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9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all</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between</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date</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2010-06-04</a:t>
            </a:r>
            <a:r>
              <a:rPr sz="2200" spc="114"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2017-</a:t>
            </a:r>
            <a:endParaRPr sz="2200">
              <a:latin typeface="Microsoft Sans Serif"/>
              <a:cs typeface="Microsoft Sans Serif"/>
            </a:endParaRPr>
          </a:p>
          <a:p>
            <a:pPr marL="241300">
              <a:lnSpc>
                <a:spcPct val="100000"/>
              </a:lnSpc>
              <a:spcBef>
                <a:spcPts val="5"/>
              </a:spcBef>
            </a:pPr>
            <a:r>
              <a:rPr sz="2200" spc="40" dirty="0">
                <a:solidFill>
                  <a:srgbClr val="292929"/>
                </a:solidFill>
                <a:latin typeface="Microsoft Sans Serif"/>
                <a:cs typeface="Microsoft Sans Serif"/>
              </a:rPr>
              <a:t>03-20:</a:t>
            </a:r>
            <a:endParaRPr sz="2200">
              <a:latin typeface="Microsoft Sans Serif"/>
              <a:cs typeface="Microsoft Sans Serif"/>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36</a:t>
            </a:fld>
            <a:endParaRPr spc="75" dirty="0"/>
          </a:p>
        </p:txBody>
      </p:sp>
      <p:sp>
        <p:nvSpPr>
          <p:cNvPr id="3" name="object 3"/>
          <p:cNvSpPr txBox="1"/>
          <p:nvPr/>
        </p:nvSpPr>
        <p:spPr>
          <a:xfrm>
            <a:off x="848994" y="5478145"/>
            <a:ext cx="869823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110" dirty="0">
                <a:solidFill>
                  <a:srgbClr val="292929"/>
                </a:solidFill>
                <a:latin typeface="Microsoft Sans Serif"/>
                <a:cs typeface="Microsoft Sans Serif"/>
              </a:rPr>
              <a:t>This</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view</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0" dirty="0">
                <a:solidFill>
                  <a:srgbClr val="292929"/>
                </a:solidFill>
                <a:latin typeface="Microsoft Sans Serif"/>
                <a:cs typeface="Microsoft Sans Serif"/>
              </a:rPr>
              <a:t> </a:t>
            </a:r>
            <a:r>
              <a:rPr sz="2200" spc="-50" dirty="0">
                <a:solidFill>
                  <a:srgbClr val="292929"/>
                </a:solidFill>
                <a:latin typeface="Microsoft Sans Serif"/>
                <a:cs typeface="Microsoft Sans Serif"/>
              </a:rPr>
              <a:t>alerts</a:t>
            </a:r>
            <a:r>
              <a:rPr sz="2200" spc="75" dirty="0">
                <a:solidFill>
                  <a:srgbClr val="292929"/>
                </a:solidFill>
                <a:latin typeface="Microsoft Sans Serif"/>
                <a:cs typeface="Microsoft Sans Serif"/>
              </a:rPr>
              <a:t> </a:t>
            </a:r>
            <a:r>
              <a:rPr sz="2200" spc="-105" dirty="0">
                <a:solidFill>
                  <a:srgbClr val="292929"/>
                </a:solidFill>
                <a:latin typeface="Microsoft Sans Serif"/>
                <a:cs typeface="Microsoft Sans Serif"/>
              </a:rPr>
              <a:t>us</a:t>
            </a:r>
            <a:r>
              <a:rPr sz="2200" spc="90" dirty="0">
                <a:solidFill>
                  <a:srgbClr val="292929"/>
                </a:solidFill>
                <a:latin typeface="Microsoft Sans Serif"/>
                <a:cs typeface="Microsoft Sans Serif"/>
              </a:rPr>
              <a:t> </a:t>
            </a:r>
            <a:r>
              <a:rPr sz="2200" spc="-5" dirty="0">
                <a:solidFill>
                  <a:srgbClr val="292929"/>
                </a:solidFill>
                <a:latin typeface="Microsoft Sans Serif"/>
                <a:cs typeface="Microsoft Sans Serif"/>
              </a:rPr>
              <a:t>that</a:t>
            </a:r>
            <a:r>
              <a:rPr sz="2200" spc="65" dirty="0">
                <a:solidFill>
                  <a:srgbClr val="292929"/>
                </a:solidFill>
                <a:latin typeface="Microsoft Sans Serif"/>
                <a:cs typeface="Microsoft Sans Serif"/>
              </a:rPr>
              <a:t> </a:t>
            </a:r>
            <a:r>
              <a:rPr sz="2200" spc="-5" dirty="0">
                <a:solidFill>
                  <a:srgbClr val="292929"/>
                </a:solidFill>
                <a:latin typeface="Microsoft Sans Serif"/>
                <a:cs typeface="Microsoft Sans Serif"/>
              </a:rPr>
              <a:t>“No</a:t>
            </a:r>
            <a:r>
              <a:rPr sz="2200" spc="60" dirty="0">
                <a:solidFill>
                  <a:srgbClr val="292929"/>
                </a:solidFill>
                <a:latin typeface="Microsoft Sans Serif"/>
                <a:cs typeface="Microsoft Sans Serif"/>
              </a:rPr>
              <a:t> </a:t>
            </a:r>
            <a:r>
              <a:rPr sz="2200" spc="10" dirty="0">
                <a:solidFill>
                  <a:srgbClr val="292929"/>
                </a:solidFill>
                <a:latin typeface="Microsoft Sans Serif"/>
                <a:cs typeface="Microsoft Sans Serif"/>
              </a:rPr>
              <a:t>attempt”</a:t>
            </a:r>
            <a:r>
              <a:rPr sz="2200" spc="40" dirty="0">
                <a:solidFill>
                  <a:srgbClr val="292929"/>
                </a:solidFill>
                <a:latin typeface="Microsoft Sans Serif"/>
                <a:cs typeface="Microsoft Sans Serif"/>
              </a:rPr>
              <a:t> </a:t>
            </a:r>
            <a:r>
              <a:rPr sz="2200" spc="-60" dirty="0">
                <a:solidFill>
                  <a:srgbClr val="292929"/>
                </a:solidFill>
                <a:latin typeface="Microsoft Sans Serif"/>
                <a:cs typeface="Microsoft Sans Serif"/>
              </a:rPr>
              <a:t>must</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taken</a:t>
            </a:r>
            <a:r>
              <a:rPr sz="2200" spc="55"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account.</a:t>
            </a:r>
            <a:endParaRPr sz="2200">
              <a:latin typeface="Microsoft Sans Serif"/>
              <a:cs typeface="Microsoft Sans Serif"/>
            </a:endParaRPr>
          </a:p>
        </p:txBody>
      </p:sp>
      <p:sp>
        <p:nvSpPr>
          <p:cNvPr id="4" name="object 4"/>
          <p:cNvSpPr txBox="1">
            <a:spLocks noGrp="1"/>
          </p:cNvSpPr>
          <p:nvPr>
            <p:ph type="title"/>
          </p:nvPr>
        </p:nvSpPr>
        <p:spPr>
          <a:xfrm>
            <a:off x="848994" y="510540"/>
            <a:ext cx="9923145" cy="452120"/>
          </a:xfrm>
          <a:prstGeom prst="rect">
            <a:avLst/>
          </a:prstGeom>
        </p:spPr>
        <p:txBody>
          <a:bodyPr vert="horz" wrap="square" lIns="0" tIns="12700" rIns="0" bIns="0" rtlCol="0">
            <a:spAutoFit/>
          </a:bodyPr>
          <a:lstStyle/>
          <a:p>
            <a:pPr marL="12700">
              <a:lnSpc>
                <a:spcPct val="100000"/>
              </a:lnSpc>
              <a:spcBef>
                <a:spcPts val="100"/>
              </a:spcBef>
            </a:pPr>
            <a:r>
              <a:rPr sz="2800" spc="-180" dirty="0"/>
              <a:t>Rank</a:t>
            </a:r>
            <a:r>
              <a:rPr sz="2800" spc="100" dirty="0"/>
              <a:t> </a:t>
            </a:r>
            <a:r>
              <a:rPr sz="2800" spc="-60" dirty="0"/>
              <a:t>Landing</a:t>
            </a:r>
            <a:r>
              <a:rPr sz="2800" spc="110" dirty="0"/>
              <a:t> </a:t>
            </a:r>
            <a:r>
              <a:rPr sz="2800" spc="-110" dirty="0"/>
              <a:t>Outcomes</a:t>
            </a:r>
            <a:r>
              <a:rPr sz="2800" spc="130" dirty="0"/>
              <a:t> </a:t>
            </a:r>
            <a:r>
              <a:rPr sz="2800" spc="-95" dirty="0"/>
              <a:t>Between</a:t>
            </a:r>
            <a:r>
              <a:rPr sz="2800" spc="70" dirty="0"/>
              <a:t> </a:t>
            </a:r>
            <a:r>
              <a:rPr sz="2800" spc="110" dirty="0"/>
              <a:t>2010-06-04</a:t>
            </a:r>
            <a:r>
              <a:rPr sz="2800" spc="95" dirty="0"/>
              <a:t> </a:t>
            </a:r>
            <a:r>
              <a:rPr sz="2800" spc="-85" dirty="0"/>
              <a:t>and</a:t>
            </a:r>
            <a:r>
              <a:rPr sz="2800" spc="50" dirty="0"/>
              <a:t> </a:t>
            </a:r>
            <a:r>
              <a:rPr sz="2800" spc="105" dirty="0"/>
              <a:t>2017-03-20</a:t>
            </a:r>
            <a:endParaRPr sz="2800"/>
          </a:p>
        </p:txBody>
      </p:sp>
      <p:graphicFrame>
        <p:nvGraphicFramePr>
          <p:cNvPr id="5" name="object 5"/>
          <p:cNvGraphicFramePr>
            <a:graphicFrameLocks noGrp="1"/>
          </p:cNvGraphicFramePr>
          <p:nvPr/>
        </p:nvGraphicFramePr>
        <p:xfrm>
          <a:off x="2068195" y="2106167"/>
          <a:ext cx="5741670" cy="3334385"/>
        </p:xfrm>
        <a:graphic>
          <a:graphicData uri="http://schemas.openxmlformats.org/drawingml/2006/table">
            <a:tbl>
              <a:tblPr firstRow="1" bandRow="1">
                <a:tableStyleId>{2D5ABB26-0587-4C30-8999-92F81FD0307C}</a:tableStyleId>
              </a:tblPr>
              <a:tblGrid>
                <a:gridCol w="3860800">
                  <a:extLst>
                    <a:ext uri="{9D8B030D-6E8A-4147-A177-3AD203B41FA5}">
                      <a16:colId xmlns:a16="http://schemas.microsoft.com/office/drawing/2014/main" val="20000"/>
                    </a:ext>
                  </a:extLst>
                </a:gridCol>
                <a:gridCol w="1861820">
                  <a:extLst>
                    <a:ext uri="{9D8B030D-6E8A-4147-A177-3AD203B41FA5}">
                      <a16:colId xmlns:a16="http://schemas.microsoft.com/office/drawing/2014/main" val="20001"/>
                    </a:ext>
                  </a:extLst>
                </a:gridCol>
              </a:tblGrid>
              <a:tr h="370840">
                <a:tc>
                  <a:txBody>
                    <a:bodyPr/>
                    <a:lstStyle/>
                    <a:p>
                      <a:pPr marL="92075">
                        <a:lnSpc>
                          <a:spcPct val="100000"/>
                        </a:lnSpc>
                        <a:spcBef>
                          <a:spcPts val="265"/>
                        </a:spcBef>
                      </a:pPr>
                      <a:r>
                        <a:rPr sz="1800" b="1" spc="-10" dirty="0">
                          <a:solidFill>
                            <a:srgbClr val="FFFFFF"/>
                          </a:solidFill>
                          <a:latin typeface="Calibri"/>
                          <a:cs typeface="Calibri"/>
                        </a:rPr>
                        <a:t>Landing Outcome</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tc>
                  <a:txBody>
                    <a:bodyPr/>
                    <a:lstStyle/>
                    <a:p>
                      <a:pPr marL="92075">
                        <a:lnSpc>
                          <a:spcPct val="100000"/>
                        </a:lnSpc>
                        <a:spcBef>
                          <a:spcPts val="265"/>
                        </a:spcBef>
                      </a:pPr>
                      <a:r>
                        <a:rPr sz="1800" b="1" spc="-10" dirty="0">
                          <a:solidFill>
                            <a:srgbClr val="FFFFFF"/>
                          </a:solidFill>
                          <a:latin typeface="Calibri"/>
                          <a:cs typeface="Calibri"/>
                        </a:rPr>
                        <a:t>Occurrences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471C4"/>
                    </a:solidFill>
                  </a:tcPr>
                </a:tc>
                <a:extLst>
                  <a:ext uri="{0D108BD9-81ED-4DB2-BD59-A6C34878D82A}">
                    <a16:rowId xmlns:a16="http://schemas.microsoft.com/office/drawing/2014/main" val="10000"/>
                  </a:ext>
                </a:extLst>
              </a:tr>
              <a:tr h="370205">
                <a:tc>
                  <a:txBody>
                    <a:bodyPr/>
                    <a:lstStyle/>
                    <a:p>
                      <a:pPr marL="92075">
                        <a:lnSpc>
                          <a:spcPct val="100000"/>
                        </a:lnSpc>
                        <a:spcBef>
                          <a:spcPts val="265"/>
                        </a:spcBef>
                      </a:pPr>
                      <a:r>
                        <a:rPr sz="1800" dirty="0">
                          <a:latin typeface="Calibri"/>
                          <a:cs typeface="Calibri"/>
                        </a:rPr>
                        <a:t>No</a:t>
                      </a:r>
                      <a:r>
                        <a:rPr sz="1800" spc="-30" dirty="0">
                          <a:latin typeface="Calibri"/>
                          <a:cs typeface="Calibri"/>
                        </a:rPr>
                        <a:t> </a:t>
                      </a:r>
                      <a:r>
                        <a:rPr sz="1800" spc="-15" dirty="0">
                          <a:latin typeface="Calibri"/>
                          <a:cs typeface="Calibri"/>
                        </a:rPr>
                        <a:t>attempt</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65"/>
                        </a:spcBef>
                      </a:pPr>
                      <a:r>
                        <a:rPr sz="1800" spc="5" dirty="0">
                          <a:latin typeface="Calibri"/>
                          <a:cs typeface="Calibri"/>
                        </a:rPr>
                        <a:t>10</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1"/>
                  </a:ext>
                </a:extLst>
              </a:tr>
              <a:tr h="370205">
                <a:tc>
                  <a:txBody>
                    <a:bodyPr/>
                    <a:lstStyle/>
                    <a:p>
                      <a:pPr marL="92075">
                        <a:lnSpc>
                          <a:spcPct val="100000"/>
                        </a:lnSpc>
                        <a:spcBef>
                          <a:spcPts val="270"/>
                        </a:spcBef>
                      </a:pPr>
                      <a:r>
                        <a:rPr sz="1800" spc="-15" dirty="0">
                          <a:latin typeface="Calibri"/>
                          <a:cs typeface="Calibri"/>
                        </a:rPr>
                        <a:t>Failure</a:t>
                      </a:r>
                      <a:r>
                        <a:rPr sz="1800" spc="-20" dirty="0">
                          <a:latin typeface="Calibri"/>
                          <a:cs typeface="Calibri"/>
                        </a:rPr>
                        <a:t>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2"/>
                  </a:ext>
                </a:extLst>
              </a:tr>
              <a:tr h="370205">
                <a:tc>
                  <a:txBody>
                    <a:bodyPr/>
                    <a:lstStyle/>
                    <a:p>
                      <a:pPr marL="92075">
                        <a:lnSpc>
                          <a:spcPct val="100000"/>
                        </a:lnSpc>
                        <a:spcBef>
                          <a:spcPts val="270"/>
                        </a:spcBef>
                      </a:pPr>
                      <a:r>
                        <a:rPr sz="1800" spc="-5" dirty="0">
                          <a:latin typeface="Calibri"/>
                          <a:cs typeface="Calibri"/>
                        </a:rPr>
                        <a:t>Success</a:t>
                      </a:r>
                      <a:r>
                        <a:rPr sz="1800" spc="5" dirty="0">
                          <a:latin typeface="Calibri"/>
                          <a:cs typeface="Calibri"/>
                        </a:rPr>
                        <a:t> </a:t>
                      </a:r>
                      <a:r>
                        <a:rPr sz="1800" spc="-15" dirty="0">
                          <a:latin typeface="Calibri"/>
                          <a:cs typeface="Calibri"/>
                        </a:rPr>
                        <a:t>(drone</a:t>
                      </a:r>
                      <a:r>
                        <a:rPr sz="1800" spc="15" dirty="0">
                          <a:latin typeface="Calibri"/>
                          <a:cs typeface="Calibri"/>
                        </a:rPr>
                        <a:t> </a:t>
                      </a:r>
                      <a:r>
                        <a:rPr sz="1800" spc="-5" dirty="0">
                          <a:latin typeface="Calibri"/>
                          <a:cs typeface="Calibri"/>
                        </a:rPr>
                        <a:t>ship)</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0"/>
                        </a:spcBef>
                      </a:pPr>
                      <a:r>
                        <a:rPr sz="1800" dirty="0">
                          <a:latin typeface="Calibri"/>
                          <a:cs typeface="Calibri"/>
                        </a:rPr>
                        <a:t>5</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3"/>
                  </a:ext>
                </a:extLst>
              </a:tr>
              <a:tr h="370840">
                <a:tc>
                  <a:txBody>
                    <a:bodyPr/>
                    <a:lstStyle/>
                    <a:p>
                      <a:pPr marL="92075">
                        <a:lnSpc>
                          <a:spcPct val="100000"/>
                        </a:lnSpc>
                        <a:spcBef>
                          <a:spcPts val="270"/>
                        </a:spcBef>
                      </a:pPr>
                      <a:r>
                        <a:rPr sz="1800" spc="-10" dirty="0">
                          <a:latin typeface="Calibri"/>
                          <a:cs typeface="Calibri"/>
                        </a:rPr>
                        <a:t>Controlled</a:t>
                      </a:r>
                      <a:r>
                        <a:rPr sz="1800" spc="-5" dirty="0">
                          <a:latin typeface="Calibri"/>
                          <a:cs typeface="Calibri"/>
                        </a:rPr>
                        <a:t> (ocean)</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3</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4"/>
                  </a:ext>
                </a:extLst>
              </a:tr>
              <a:tr h="370205">
                <a:tc>
                  <a:txBody>
                    <a:bodyPr/>
                    <a:lstStyle/>
                    <a:p>
                      <a:pPr marL="92075">
                        <a:lnSpc>
                          <a:spcPct val="100000"/>
                        </a:lnSpc>
                        <a:spcBef>
                          <a:spcPts val="275"/>
                        </a:spcBef>
                      </a:pPr>
                      <a:r>
                        <a:rPr sz="1800" spc="-5" dirty="0">
                          <a:latin typeface="Calibri"/>
                          <a:cs typeface="Calibri"/>
                        </a:rPr>
                        <a:t>Success</a:t>
                      </a:r>
                      <a:r>
                        <a:rPr sz="1800" spc="5" dirty="0">
                          <a:latin typeface="Calibri"/>
                          <a:cs typeface="Calibri"/>
                        </a:rPr>
                        <a:t> </a:t>
                      </a:r>
                      <a:r>
                        <a:rPr sz="1800" spc="-15" dirty="0">
                          <a:latin typeface="Calibri"/>
                          <a:cs typeface="Calibri"/>
                        </a:rPr>
                        <a:t>(ground</a:t>
                      </a:r>
                      <a:r>
                        <a:rPr sz="1800" spc="50" dirty="0">
                          <a:latin typeface="Calibri"/>
                          <a:cs typeface="Calibri"/>
                        </a:rPr>
                        <a:t> </a:t>
                      </a:r>
                      <a:r>
                        <a:rPr sz="1800" spc="-5" dirty="0">
                          <a:latin typeface="Calibri"/>
                          <a:cs typeface="Calibri"/>
                        </a:rPr>
                        <a:t>pad)</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3</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5"/>
                  </a:ext>
                </a:extLst>
              </a:tr>
              <a:tr h="370840">
                <a:tc>
                  <a:txBody>
                    <a:bodyPr/>
                    <a:lstStyle/>
                    <a:p>
                      <a:pPr marL="92075">
                        <a:lnSpc>
                          <a:spcPct val="100000"/>
                        </a:lnSpc>
                        <a:spcBef>
                          <a:spcPts val="270"/>
                        </a:spcBef>
                      </a:pPr>
                      <a:r>
                        <a:rPr sz="1800" spc="-15" dirty="0">
                          <a:latin typeface="Calibri"/>
                          <a:cs typeface="Calibri"/>
                        </a:rPr>
                        <a:t>Failure</a:t>
                      </a:r>
                      <a:r>
                        <a:rPr sz="1800" spc="-10" dirty="0">
                          <a:latin typeface="Calibri"/>
                          <a:cs typeface="Calibri"/>
                        </a:rPr>
                        <a:t> </a:t>
                      </a:r>
                      <a:r>
                        <a:rPr sz="1800" spc="-15" dirty="0">
                          <a:latin typeface="Calibri"/>
                          <a:cs typeface="Calibri"/>
                        </a:rPr>
                        <a:t>(parachute)</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0"/>
                        </a:spcBef>
                      </a:pPr>
                      <a:r>
                        <a:rPr sz="1800" dirty="0">
                          <a:latin typeface="Calibri"/>
                          <a:cs typeface="Calibri"/>
                        </a:rPr>
                        <a:t>2</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6"/>
                  </a:ext>
                </a:extLst>
              </a:tr>
              <a:tr h="370205">
                <a:tc>
                  <a:txBody>
                    <a:bodyPr/>
                    <a:lstStyle/>
                    <a:p>
                      <a:pPr marL="92075">
                        <a:lnSpc>
                          <a:spcPct val="100000"/>
                        </a:lnSpc>
                        <a:spcBef>
                          <a:spcPts val="275"/>
                        </a:spcBef>
                      </a:pPr>
                      <a:r>
                        <a:rPr sz="1800" spc="-10" dirty="0">
                          <a:latin typeface="Calibri"/>
                          <a:cs typeface="Calibri"/>
                        </a:rPr>
                        <a:t>Uncontrolled </a:t>
                      </a:r>
                      <a:r>
                        <a:rPr sz="1800" spc="-5" dirty="0">
                          <a:latin typeface="Calibri"/>
                          <a:cs typeface="Calibri"/>
                        </a:rPr>
                        <a:t>(ocean)</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tc>
                  <a:txBody>
                    <a:bodyPr/>
                    <a:lstStyle/>
                    <a:p>
                      <a:pPr marL="92075">
                        <a:lnSpc>
                          <a:spcPct val="100000"/>
                        </a:lnSpc>
                        <a:spcBef>
                          <a:spcPts val="275"/>
                        </a:spcBef>
                      </a:pPr>
                      <a:r>
                        <a:rPr sz="1800" dirty="0">
                          <a:latin typeface="Calibri"/>
                          <a:cs typeface="Calibri"/>
                        </a:rPr>
                        <a:t>2</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FD4EA"/>
                    </a:solidFill>
                  </a:tcPr>
                </a:tc>
                <a:extLst>
                  <a:ext uri="{0D108BD9-81ED-4DB2-BD59-A6C34878D82A}">
                    <a16:rowId xmlns:a16="http://schemas.microsoft.com/office/drawing/2014/main" val="10007"/>
                  </a:ext>
                </a:extLst>
              </a:tr>
              <a:tr h="370840">
                <a:tc>
                  <a:txBody>
                    <a:bodyPr/>
                    <a:lstStyle/>
                    <a:p>
                      <a:pPr marL="92075">
                        <a:lnSpc>
                          <a:spcPct val="100000"/>
                        </a:lnSpc>
                        <a:spcBef>
                          <a:spcPts val="275"/>
                        </a:spcBef>
                      </a:pPr>
                      <a:r>
                        <a:rPr sz="1800" spc="-5" dirty="0">
                          <a:latin typeface="Calibri"/>
                          <a:cs typeface="Calibri"/>
                        </a:rPr>
                        <a:t>Precluded </a:t>
                      </a:r>
                      <a:r>
                        <a:rPr sz="1800" spc="-15" dirty="0">
                          <a:latin typeface="Calibri"/>
                          <a:cs typeface="Calibri"/>
                        </a:rPr>
                        <a:t>(drone</a:t>
                      </a:r>
                      <a:r>
                        <a:rPr sz="1800" spc="35" dirty="0">
                          <a:latin typeface="Calibri"/>
                          <a:cs typeface="Calibri"/>
                        </a:rPr>
                        <a:t> </a:t>
                      </a:r>
                      <a:r>
                        <a:rPr sz="1800" spc="-5" dirty="0">
                          <a:latin typeface="Calibri"/>
                          <a:cs typeface="Calibri"/>
                        </a:rPr>
                        <a:t>ship)</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tc>
                  <a:txBody>
                    <a:bodyPr/>
                    <a:lstStyle/>
                    <a:p>
                      <a:pPr marL="92075">
                        <a:lnSpc>
                          <a:spcPct val="100000"/>
                        </a:lnSpc>
                        <a:spcBef>
                          <a:spcPts val="275"/>
                        </a:spcBef>
                      </a:pPr>
                      <a:r>
                        <a:rPr sz="1800" dirty="0">
                          <a:latin typeface="Calibri"/>
                          <a:cs typeface="Calibri"/>
                        </a:rPr>
                        <a:t>1</a:t>
                      </a:r>
                      <a:endParaRPr sz="1800">
                        <a:latin typeface="Calibri"/>
                        <a:cs typeface="Calibri"/>
                      </a:endParaRPr>
                    </a:p>
                  </a:txBody>
                  <a:tcPr marL="0" marR="0" marT="349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BF5"/>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12245" y="6081077"/>
            <a:ext cx="269240" cy="269875"/>
          </a:xfrm>
          <a:prstGeom prst="rect">
            <a:avLst/>
          </a:prstGeom>
        </p:spPr>
        <p:txBody>
          <a:bodyPr vert="horz" wrap="square" lIns="0" tIns="12700" rIns="0" bIns="0" rtlCol="0">
            <a:spAutoFit/>
          </a:bodyPr>
          <a:lstStyle/>
          <a:p>
            <a:pPr marL="12700">
              <a:lnSpc>
                <a:spcPct val="100000"/>
              </a:lnSpc>
              <a:spcBef>
                <a:spcPts val="100"/>
              </a:spcBef>
            </a:pPr>
            <a:r>
              <a:rPr sz="1600" spc="65" dirty="0">
                <a:solidFill>
                  <a:srgbClr val="1C7CDB"/>
                </a:solidFill>
                <a:latin typeface="Microsoft Sans Serif"/>
                <a:cs typeface="Microsoft Sans Serif"/>
              </a:rPr>
              <a:t>38</a:t>
            </a:r>
            <a:endParaRPr sz="1600">
              <a:latin typeface="Microsoft Sans Serif"/>
              <a:cs typeface="Microsoft Sans Serif"/>
            </a:endParaRPr>
          </a:p>
        </p:txBody>
      </p:sp>
      <p:sp>
        <p:nvSpPr>
          <p:cNvPr id="3" name="object 3"/>
          <p:cNvSpPr txBox="1"/>
          <p:nvPr/>
        </p:nvSpPr>
        <p:spPr>
          <a:xfrm>
            <a:off x="848994" y="5664834"/>
            <a:ext cx="8587105" cy="574675"/>
          </a:xfrm>
          <a:prstGeom prst="rect">
            <a:avLst/>
          </a:prstGeom>
        </p:spPr>
        <p:txBody>
          <a:bodyPr vert="horz" wrap="square" lIns="0" tIns="12700" rIns="0" bIns="0" rtlCol="0">
            <a:spAutoFit/>
          </a:bodyPr>
          <a:lstStyle/>
          <a:p>
            <a:pPr marL="241300" indent="-228600">
              <a:lnSpc>
                <a:spcPts val="2160"/>
              </a:lnSpc>
              <a:spcBef>
                <a:spcPts val="100"/>
              </a:spcBef>
              <a:buFont typeface="Arial"/>
              <a:buChar char="•"/>
              <a:tabLst>
                <a:tab pos="240665" algn="l"/>
                <a:tab pos="241300" algn="l"/>
              </a:tabLst>
            </a:pPr>
            <a:r>
              <a:rPr sz="2000" spc="-85"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55" dirty="0">
                <a:solidFill>
                  <a:srgbClr val="292929"/>
                </a:solidFill>
                <a:latin typeface="Microsoft Sans Serif"/>
                <a:cs typeface="Microsoft Sans Serif"/>
              </a:rPr>
              <a:t>sites</a:t>
            </a:r>
            <a:r>
              <a:rPr sz="2000" spc="75"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near</a:t>
            </a:r>
            <a:r>
              <a:rPr sz="2000" spc="6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sea,</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probably</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by</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safety,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but</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not</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too</a:t>
            </a:r>
            <a:r>
              <a:rPr sz="2000" spc="80" dirty="0">
                <a:solidFill>
                  <a:srgbClr val="292929"/>
                </a:solidFill>
                <a:latin typeface="Microsoft Sans Serif"/>
                <a:cs typeface="Microsoft Sans Serif"/>
              </a:rPr>
              <a:t> </a:t>
            </a:r>
            <a:r>
              <a:rPr sz="2000" spc="-35" dirty="0">
                <a:solidFill>
                  <a:srgbClr val="292929"/>
                </a:solidFill>
                <a:latin typeface="Microsoft Sans Serif"/>
                <a:cs typeface="Microsoft Sans Serif"/>
              </a:rPr>
              <a:t>far</a:t>
            </a:r>
            <a:r>
              <a:rPr sz="2000" spc="6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80" dirty="0">
                <a:solidFill>
                  <a:srgbClr val="292929"/>
                </a:solidFill>
                <a:latin typeface="Microsoft Sans Serif"/>
                <a:cs typeface="Microsoft Sans Serif"/>
              </a:rPr>
              <a:t> </a:t>
            </a:r>
            <a:r>
              <a:rPr sz="2000" spc="-55" dirty="0">
                <a:solidFill>
                  <a:srgbClr val="292929"/>
                </a:solidFill>
                <a:latin typeface="Microsoft Sans Serif"/>
                <a:cs typeface="Microsoft Sans Serif"/>
              </a:rPr>
              <a:t>roads</a:t>
            </a:r>
            <a:r>
              <a:rPr sz="2000" spc="7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endParaRPr sz="2000">
              <a:latin typeface="Microsoft Sans Serif"/>
              <a:cs typeface="Microsoft Sans Serif"/>
            </a:endParaRPr>
          </a:p>
          <a:p>
            <a:pPr marL="241300">
              <a:lnSpc>
                <a:spcPts val="2160"/>
              </a:lnSpc>
            </a:pPr>
            <a:r>
              <a:rPr sz="2000" spc="-45" dirty="0">
                <a:solidFill>
                  <a:srgbClr val="292929"/>
                </a:solidFill>
                <a:latin typeface="Microsoft Sans Serif"/>
                <a:cs typeface="Microsoft Sans Serif"/>
              </a:rPr>
              <a:t>railroads.</a:t>
            </a:r>
            <a:endParaRPr sz="2000">
              <a:latin typeface="Microsoft Sans Serif"/>
              <a:cs typeface="Microsoft Sans Serif"/>
            </a:endParaRPr>
          </a:p>
        </p:txBody>
      </p:sp>
      <p:sp>
        <p:nvSpPr>
          <p:cNvPr id="4" name="object 4"/>
          <p:cNvSpPr txBox="1">
            <a:spLocks noGrp="1"/>
          </p:cNvSpPr>
          <p:nvPr>
            <p:ph type="title"/>
          </p:nvPr>
        </p:nvSpPr>
        <p:spPr>
          <a:xfrm>
            <a:off x="848994" y="418528"/>
            <a:ext cx="3034665" cy="589915"/>
          </a:xfrm>
          <a:prstGeom prst="rect">
            <a:avLst/>
          </a:prstGeom>
        </p:spPr>
        <p:txBody>
          <a:bodyPr vert="horz" wrap="square" lIns="0" tIns="12700" rIns="0" bIns="0" rtlCol="0">
            <a:spAutoFit/>
          </a:bodyPr>
          <a:lstStyle/>
          <a:p>
            <a:pPr marL="12700">
              <a:lnSpc>
                <a:spcPct val="100000"/>
              </a:lnSpc>
              <a:spcBef>
                <a:spcPts val="100"/>
              </a:spcBef>
            </a:pPr>
            <a:r>
              <a:rPr spc="-25" dirty="0"/>
              <a:t>All</a:t>
            </a:r>
            <a:r>
              <a:rPr spc="90" dirty="0"/>
              <a:t> </a:t>
            </a:r>
            <a:r>
              <a:rPr spc="-125" dirty="0"/>
              <a:t>launch</a:t>
            </a:r>
            <a:r>
              <a:rPr spc="100" dirty="0"/>
              <a:t> </a:t>
            </a:r>
            <a:r>
              <a:rPr spc="-95" dirty="0"/>
              <a:t>sites</a:t>
            </a:r>
          </a:p>
        </p:txBody>
      </p:sp>
      <p:pic>
        <p:nvPicPr>
          <p:cNvPr id="5" name="object 5"/>
          <p:cNvPicPr/>
          <p:nvPr/>
        </p:nvPicPr>
        <p:blipFill>
          <a:blip r:embed="rId2" cstate="print"/>
          <a:stretch>
            <a:fillRect/>
          </a:stretch>
        </p:blipFill>
        <p:spPr>
          <a:xfrm>
            <a:off x="2230120" y="1612900"/>
            <a:ext cx="6824980" cy="410717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788540"/>
            <a:ext cx="5980430" cy="33020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000" spc="-105" dirty="0">
                <a:solidFill>
                  <a:srgbClr val="292929"/>
                </a:solidFill>
                <a:latin typeface="Microsoft Sans Serif"/>
                <a:cs typeface="Microsoft Sans Serif"/>
              </a:rPr>
              <a:t>Example</a:t>
            </a:r>
            <a:r>
              <a:rPr sz="2000" spc="70" dirty="0">
                <a:solidFill>
                  <a:srgbClr val="292929"/>
                </a:solidFill>
                <a:latin typeface="Microsoft Sans Serif"/>
                <a:cs typeface="Microsoft Sans Serif"/>
              </a:rPr>
              <a:t> </a:t>
            </a:r>
            <a:r>
              <a:rPr sz="2000" spc="-10" dirty="0">
                <a:solidFill>
                  <a:srgbClr val="292929"/>
                </a:solidFill>
                <a:latin typeface="Microsoft Sans Serif"/>
                <a:cs typeface="Microsoft Sans Serif"/>
              </a:rPr>
              <a:t>of</a:t>
            </a:r>
            <a:r>
              <a:rPr sz="2000" spc="70" dirty="0">
                <a:solidFill>
                  <a:srgbClr val="292929"/>
                </a:solidFill>
                <a:latin typeface="Microsoft Sans Serif"/>
                <a:cs typeface="Microsoft Sans Serif"/>
              </a:rPr>
              <a:t> </a:t>
            </a:r>
            <a:r>
              <a:rPr sz="2000" spc="-254" dirty="0">
                <a:solidFill>
                  <a:srgbClr val="292929"/>
                </a:solidFill>
                <a:latin typeface="Microsoft Sans Serif"/>
                <a:cs typeface="Microsoft Sans Serif"/>
              </a:rPr>
              <a:t>KSC</a:t>
            </a:r>
            <a:r>
              <a:rPr sz="2000" spc="80" dirty="0">
                <a:solidFill>
                  <a:srgbClr val="292929"/>
                </a:solidFill>
                <a:latin typeface="Microsoft Sans Serif"/>
                <a:cs typeface="Microsoft Sans Serif"/>
              </a:rPr>
              <a:t> </a:t>
            </a:r>
            <a:r>
              <a:rPr sz="2000" spc="-50" dirty="0">
                <a:solidFill>
                  <a:srgbClr val="292929"/>
                </a:solidFill>
                <a:latin typeface="Microsoft Sans Serif"/>
                <a:cs typeface="Microsoft Sans Serif"/>
              </a:rPr>
              <a:t>LC-39A</a:t>
            </a:r>
            <a:r>
              <a:rPr sz="2000" spc="90"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70" dirty="0">
                <a:solidFill>
                  <a:srgbClr val="292929"/>
                </a:solidFill>
                <a:latin typeface="Microsoft Sans Serif"/>
                <a:cs typeface="Microsoft Sans Serif"/>
              </a:rPr>
              <a:t> </a:t>
            </a:r>
            <a:r>
              <a:rPr sz="2000" spc="-35" dirty="0">
                <a:solidFill>
                  <a:srgbClr val="292929"/>
                </a:solidFill>
                <a:latin typeface="Microsoft Sans Serif"/>
                <a:cs typeface="Microsoft Sans Serif"/>
              </a:rPr>
              <a:t>site</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launch</a:t>
            </a:r>
            <a:r>
              <a:rPr sz="2000" spc="50" dirty="0">
                <a:solidFill>
                  <a:srgbClr val="292929"/>
                </a:solidFill>
                <a:latin typeface="Microsoft Sans Serif"/>
                <a:cs typeface="Microsoft Sans Serif"/>
              </a:rPr>
              <a:t> </a:t>
            </a:r>
            <a:r>
              <a:rPr sz="2000" spc="-60" dirty="0">
                <a:solidFill>
                  <a:srgbClr val="292929"/>
                </a:solidFill>
                <a:latin typeface="Microsoft Sans Serif"/>
                <a:cs typeface="Microsoft Sans Serif"/>
              </a:rPr>
              <a:t>outcomes</a:t>
            </a:r>
            <a:endParaRPr sz="2000">
              <a:latin typeface="Microsoft Sans Serif"/>
              <a:cs typeface="Microsoft Sans Serif"/>
            </a:endParaRPr>
          </a:p>
        </p:txBody>
      </p:sp>
      <p:sp>
        <p:nvSpPr>
          <p:cNvPr id="3" name="object 3"/>
          <p:cNvSpPr txBox="1"/>
          <p:nvPr/>
        </p:nvSpPr>
        <p:spPr>
          <a:xfrm>
            <a:off x="848994" y="5584507"/>
            <a:ext cx="7120890" cy="33020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000" spc="-114" dirty="0">
                <a:solidFill>
                  <a:srgbClr val="292929"/>
                </a:solidFill>
                <a:latin typeface="Microsoft Sans Serif"/>
                <a:cs typeface="Microsoft Sans Serif"/>
              </a:rPr>
              <a:t>Green</a:t>
            </a:r>
            <a:r>
              <a:rPr sz="2000" spc="65" dirty="0">
                <a:solidFill>
                  <a:srgbClr val="292929"/>
                </a:solidFill>
                <a:latin typeface="Microsoft Sans Serif"/>
                <a:cs typeface="Microsoft Sans Serif"/>
              </a:rPr>
              <a:t> </a:t>
            </a:r>
            <a:r>
              <a:rPr sz="2000" spc="-70" dirty="0">
                <a:solidFill>
                  <a:srgbClr val="292929"/>
                </a:solidFill>
                <a:latin typeface="Microsoft Sans Serif"/>
                <a:cs typeface="Microsoft Sans Serif"/>
              </a:rPr>
              <a:t>markers</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65" dirty="0">
                <a:solidFill>
                  <a:srgbClr val="292929"/>
                </a:solidFill>
                <a:latin typeface="Microsoft Sans Serif"/>
                <a:cs typeface="Microsoft Sans Serif"/>
              </a:rPr>
              <a:t> </a:t>
            </a:r>
            <a:r>
              <a:rPr sz="2000" spc="-80" dirty="0">
                <a:solidFill>
                  <a:srgbClr val="292929"/>
                </a:solidFill>
                <a:latin typeface="Microsoft Sans Serif"/>
                <a:cs typeface="Microsoft Sans Serif"/>
              </a:rPr>
              <a:t>successful</a:t>
            </a:r>
            <a:r>
              <a:rPr sz="2000" spc="4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red</a:t>
            </a:r>
            <a:r>
              <a:rPr sz="2000" spc="80" dirty="0">
                <a:solidFill>
                  <a:srgbClr val="292929"/>
                </a:solidFill>
                <a:latin typeface="Microsoft Sans Serif"/>
                <a:cs typeface="Microsoft Sans Serif"/>
              </a:rPr>
              <a:t> </a:t>
            </a:r>
            <a:r>
              <a:rPr sz="2000" spc="-75" dirty="0">
                <a:solidFill>
                  <a:srgbClr val="292929"/>
                </a:solidFill>
                <a:latin typeface="Microsoft Sans Serif"/>
                <a:cs typeface="Microsoft Sans Serif"/>
              </a:rPr>
              <a:t>ones</a:t>
            </a:r>
            <a:r>
              <a:rPr sz="2000" spc="65" dirty="0">
                <a:solidFill>
                  <a:srgbClr val="292929"/>
                </a:solidFill>
                <a:latin typeface="Microsoft Sans Serif"/>
                <a:cs typeface="Microsoft Sans Serif"/>
              </a:rPr>
              <a:t> </a:t>
            </a:r>
            <a:r>
              <a:rPr sz="2000" spc="-40" dirty="0">
                <a:solidFill>
                  <a:srgbClr val="292929"/>
                </a:solidFill>
                <a:latin typeface="Microsoft Sans Serif"/>
                <a:cs typeface="Microsoft Sans Serif"/>
              </a:rPr>
              <a:t>indicate</a:t>
            </a:r>
            <a:r>
              <a:rPr sz="2000" spc="45" dirty="0">
                <a:solidFill>
                  <a:srgbClr val="292929"/>
                </a:solidFill>
                <a:latin typeface="Microsoft Sans Serif"/>
                <a:cs typeface="Microsoft Sans Serif"/>
              </a:rPr>
              <a:t> </a:t>
            </a:r>
            <a:r>
              <a:rPr sz="2000" spc="-45" dirty="0">
                <a:solidFill>
                  <a:srgbClr val="292929"/>
                </a:solidFill>
                <a:latin typeface="Microsoft Sans Serif"/>
                <a:cs typeface="Microsoft Sans Serif"/>
              </a:rPr>
              <a:t>failure.</a:t>
            </a:r>
            <a:endParaRPr sz="2000">
              <a:latin typeface="Microsoft Sans Serif"/>
              <a:cs typeface="Microsoft Sans Serif"/>
            </a:endParaRPr>
          </a:p>
        </p:txBody>
      </p:sp>
      <p:sp>
        <p:nvSpPr>
          <p:cNvPr id="4" name="object 4"/>
          <p:cNvSpPr txBox="1">
            <a:spLocks noGrp="1"/>
          </p:cNvSpPr>
          <p:nvPr>
            <p:ph type="title"/>
          </p:nvPr>
        </p:nvSpPr>
        <p:spPr>
          <a:xfrm>
            <a:off x="848994" y="418528"/>
            <a:ext cx="5105400" cy="589915"/>
          </a:xfrm>
          <a:prstGeom prst="rect">
            <a:avLst/>
          </a:prstGeom>
        </p:spPr>
        <p:txBody>
          <a:bodyPr vert="horz" wrap="square" lIns="0" tIns="12700" rIns="0" bIns="0" rtlCol="0">
            <a:spAutoFit/>
          </a:bodyPr>
          <a:lstStyle/>
          <a:p>
            <a:pPr marL="12700">
              <a:lnSpc>
                <a:spcPct val="100000"/>
              </a:lnSpc>
              <a:spcBef>
                <a:spcPts val="100"/>
              </a:spcBef>
            </a:pPr>
            <a:r>
              <a:rPr spc="-160" dirty="0"/>
              <a:t>Launch</a:t>
            </a:r>
            <a:r>
              <a:rPr spc="114" dirty="0"/>
              <a:t> </a:t>
            </a:r>
            <a:r>
              <a:rPr spc="-145" dirty="0"/>
              <a:t>Outcomes</a:t>
            </a:r>
            <a:r>
              <a:rPr spc="140" dirty="0"/>
              <a:t> </a:t>
            </a:r>
            <a:r>
              <a:rPr spc="-65" dirty="0"/>
              <a:t>by</a:t>
            </a:r>
            <a:r>
              <a:rPr spc="120" dirty="0"/>
              <a:t> </a:t>
            </a:r>
            <a:r>
              <a:rPr spc="-130" dirty="0"/>
              <a:t>Site</a:t>
            </a:r>
          </a:p>
        </p:txBody>
      </p:sp>
      <p:grpSp>
        <p:nvGrpSpPr>
          <p:cNvPr id="5" name="object 5"/>
          <p:cNvGrpSpPr/>
          <p:nvPr/>
        </p:nvGrpSpPr>
        <p:grpSpPr>
          <a:xfrm>
            <a:off x="1584960" y="2156460"/>
            <a:ext cx="8422640" cy="3082290"/>
            <a:chOff x="1584960" y="2156460"/>
            <a:chExt cx="8422640" cy="3082290"/>
          </a:xfrm>
        </p:grpSpPr>
        <p:pic>
          <p:nvPicPr>
            <p:cNvPr id="6" name="object 6"/>
            <p:cNvPicPr/>
            <p:nvPr/>
          </p:nvPicPr>
          <p:blipFill>
            <a:blip r:embed="rId2" cstate="print"/>
            <a:stretch>
              <a:fillRect/>
            </a:stretch>
          </p:blipFill>
          <p:spPr>
            <a:xfrm>
              <a:off x="2184400" y="2527300"/>
              <a:ext cx="7823200" cy="2151380"/>
            </a:xfrm>
            <a:prstGeom prst="rect">
              <a:avLst/>
            </a:prstGeom>
          </p:spPr>
        </p:pic>
        <p:pic>
          <p:nvPicPr>
            <p:cNvPr id="7" name="object 7"/>
            <p:cNvPicPr/>
            <p:nvPr/>
          </p:nvPicPr>
          <p:blipFill>
            <a:blip r:embed="rId3" cstate="print"/>
            <a:stretch>
              <a:fillRect/>
            </a:stretch>
          </p:blipFill>
          <p:spPr>
            <a:xfrm>
              <a:off x="3858260" y="2156460"/>
              <a:ext cx="3981195" cy="3010916"/>
            </a:xfrm>
            <a:prstGeom prst="rect">
              <a:avLst/>
            </a:prstGeom>
          </p:spPr>
        </p:pic>
        <p:pic>
          <p:nvPicPr>
            <p:cNvPr id="8" name="object 8"/>
            <p:cNvPicPr/>
            <p:nvPr/>
          </p:nvPicPr>
          <p:blipFill>
            <a:blip r:embed="rId4" cstate="print"/>
            <a:stretch>
              <a:fillRect/>
            </a:stretch>
          </p:blipFill>
          <p:spPr>
            <a:xfrm>
              <a:off x="4051300" y="2349500"/>
              <a:ext cx="3604259" cy="2633980"/>
            </a:xfrm>
            <a:prstGeom prst="rect">
              <a:avLst/>
            </a:prstGeom>
          </p:spPr>
        </p:pic>
        <p:sp>
          <p:nvSpPr>
            <p:cNvPr id="9" name="object 9"/>
            <p:cNvSpPr/>
            <p:nvPr/>
          </p:nvSpPr>
          <p:spPr>
            <a:xfrm>
              <a:off x="7656830" y="2350770"/>
              <a:ext cx="1799589" cy="2635250"/>
            </a:xfrm>
            <a:custGeom>
              <a:avLst/>
              <a:gdLst/>
              <a:ahLst/>
              <a:cxnLst/>
              <a:rect l="l" t="t" r="r" b="b"/>
              <a:pathLst>
                <a:path w="1799590" h="2635250">
                  <a:moveTo>
                    <a:pt x="0" y="0"/>
                  </a:moveTo>
                  <a:lnTo>
                    <a:pt x="1799336" y="1671827"/>
                  </a:lnTo>
                </a:path>
                <a:path w="1799590" h="2635250">
                  <a:moveTo>
                    <a:pt x="0" y="2635122"/>
                  </a:moveTo>
                  <a:lnTo>
                    <a:pt x="1799336" y="1938019"/>
                  </a:lnTo>
                </a:path>
              </a:pathLst>
            </a:custGeom>
            <a:ln w="6350">
              <a:solidFill>
                <a:srgbClr val="4471C4"/>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1584960" y="3324860"/>
              <a:ext cx="2500376" cy="1913636"/>
            </a:xfrm>
            <a:prstGeom prst="rect">
              <a:avLst/>
            </a:prstGeom>
          </p:spPr>
        </p:pic>
        <p:pic>
          <p:nvPicPr>
            <p:cNvPr id="11" name="object 11"/>
            <p:cNvPicPr/>
            <p:nvPr/>
          </p:nvPicPr>
          <p:blipFill>
            <a:blip r:embed="rId6" cstate="print"/>
            <a:stretch>
              <a:fillRect/>
            </a:stretch>
          </p:blipFill>
          <p:spPr>
            <a:xfrm>
              <a:off x="1778000" y="3517900"/>
              <a:ext cx="2123440" cy="1536700"/>
            </a:xfrm>
            <a:prstGeom prst="rect">
              <a:avLst/>
            </a:prstGeom>
          </p:spPr>
        </p:pic>
        <p:sp>
          <p:nvSpPr>
            <p:cNvPr id="12" name="object 12"/>
            <p:cNvSpPr/>
            <p:nvPr/>
          </p:nvSpPr>
          <p:spPr>
            <a:xfrm>
              <a:off x="3902710" y="3186430"/>
              <a:ext cx="890905" cy="1870075"/>
            </a:xfrm>
            <a:custGeom>
              <a:avLst/>
              <a:gdLst/>
              <a:ahLst/>
              <a:cxnLst/>
              <a:rect l="l" t="t" r="r" b="b"/>
              <a:pathLst>
                <a:path w="890904" h="1870075">
                  <a:moveTo>
                    <a:pt x="0" y="333883"/>
                  </a:moveTo>
                  <a:lnTo>
                    <a:pt x="312800" y="0"/>
                  </a:lnTo>
                </a:path>
                <a:path w="890904" h="1870075">
                  <a:moveTo>
                    <a:pt x="0" y="1869948"/>
                  </a:moveTo>
                  <a:lnTo>
                    <a:pt x="890904" y="419100"/>
                  </a:lnTo>
                </a:path>
              </a:pathLst>
            </a:custGeom>
            <a:ln w="6350">
              <a:solidFill>
                <a:srgbClr val="4471C4"/>
              </a:solidFill>
            </a:ln>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39</a:t>
            </a:fld>
            <a:endParaRPr spc="7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7097" y="418782"/>
            <a:ext cx="2446020" cy="589915"/>
          </a:xfrm>
          <a:prstGeom prst="rect">
            <a:avLst/>
          </a:prstGeom>
        </p:spPr>
        <p:txBody>
          <a:bodyPr vert="horz" wrap="square" lIns="0" tIns="12700" rIns="0" bIns="0" rtlCol="0">
            <a:spAutoFit/>
          </a:bodyPr>
          <a:lstStyle/>
          <a:p>
            <a:pPr marL="12700">
              <a:lnSpc>
                <a:spcPct val="100000"/>
              </a:lnSpc>
              <a:spcBef>
                <a:spcPts val="100"/>
              </a:spcBef>
            </a:pPr>
            <a:r>
              <a:rPr spc="-30" dirty="0"/>
              <a:t>Introduction</a:t>
            </a:r>
          </a:p>
        </p:txBody>
      </p:sp>
      <p:sp>
        <p:nvSpPr>
          <p:cNvPr id="4" name="object 4"/>
          <p:cNvSpPr txBox="1"/>
          <p:nvPr/>
        </p:nvSpPr>
        <p:spPr>
          <a:xfrm>
            <a:off x="11208766" y="6104032"/>
            <a:ext cx="212090" cy="256540"/>
          </a:xfrm>
          <a:prstGeom prst="rect">
            <a:avLst/>
          </a:prstGeom>
        </p:spPr>
        <p:txBody>
          <a:bodyPr vert="horz" wrap="square" lIns="0" tIns="0" rIns="0" bIns="0" rtlCol="0">
            <a:spAutoFit/>
          </a:bodyPr>
          <a:lstStyle/>
          <a:p>
            <a:pPr marL="38100">
              <a:lnSpc>
                <a:spcPts val="1839"/>
              </a:lnSpc>
            </a:pPr>
            <a:fld id="{81D60167-4931-47E6-BA6A-407CBD079E47}" type="slidenum">
              <a:rPr sz="1600" spc="75" dirty="0">
                <a:solidFill>
                  <a:srgbClr val="1C7CDB"/>
                </a:solidFill>
                <a:latin typeface="Microsoft Sans Serif"/>
                <a:cs typeface="Microsoft Sans Serif"/>
              </a:rPr>
              <a:t>4</a:t>
            </a:fld>
            <a:endParaRPr sz="1600">
              <a:latin typeface="Microsoft Sans Serif"/>
              <a:cs typeface="Microsoft Sans Serif"/>
            </a:endParaRPr>
          </a:p>
        </p:txBody>
      </p:sp>
      <p:sp>
        <p:nvSpPr>
          <p:cNvPr id="3" name="object 3"/>
          <p:cNvSpPr txBox="1"/>
          <p:nvPr/>
        </p:nvSpPr>
        <p:spPr>
          <a:xfrm>
            <a:off x="1037589" y="2504821"/>
            <a:ext cx="9918700" cy="2243455"/>
          </a:xfrm>
          <a:prstGeom prst="rect">
            <a:avLst/>
          </a:prstGeom>
        </p:spPr>
        <p:txBody>
          <a:bodyPr vert="horz" wrap="square" lIns="0" tIns="50165" rIns="0" bIns="0" rtlCol="0">
            <a:spAutoFit/>
          </a:bodyPr>
          <a:lstStyle/>
          <a:p>
            <a:pPr marL="241300" marR="5080" indent="-228600">
              <a:lnSpc>
                <a:spcPts val="2380"/>
              </a:lnSpc>
              <a:spcBef>
                <a:spcPts val="395"/>
              </a:spcBef>
              <a:buFont typeface="Arial"/>
              <a:buChar char="•"/>
              <a:tabLst>
                <a:tab pos="240665" algn="l"/>
                <a:tab pos="241300" algn="l"/>
              </a:tabLst>
            </a:pPr>
            <a:r>
              <a:rPr sz="2200" spc="-160" dirty="0">
                <a:solidFill>
                  <a:srgbClr val="292929"/>
                </a:solidFill>
                <a:latin typeface="Microsoft Sans Serif"/>
                <a:cs typeface="Microsoft Sans Serif"/>
              </a:rPr>
              <a:t>T</a:t>
            </a:r>
            <a:r>
              <a:rPr sz="2200" spc="-155" dirty="0">
                <a:solidFill>
                  <a:srgbClr val="292929"/>
                </a:solidFill>
                <a:latin typeface="Microsoft Sans Serif"/>
                <a:cs typeface="Microsoft Sans Serif"/>
              </a:rPr>
              <a:t>h</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obje</a:t>
            </a:r>
            <a:r>
              <a:rPr sz="2200" spc="-60" dirty="0">
                <a:solidFill>
                  <a:srgbClr val="292929"/>
                </a:solidFill>
                <a:latin typeface="Microsoft Sans Serif"/>
                <a:cs typeface="Microsoft Sans Serif"/>
              </a:rPr>
              <a:t>c</a:t>
            </a:r>
            <a:r>
              <a:rPr sz="2200" spc="100" dirty="0">
                <a:solidFill>
                  <a:srgbClr val="292929"/>
                </a:solidFill>
                <a:latin typeface="Microsoft Sans Serif"/>
                <a:cs typeface="Microsoft Sans Serif"/>
              </a:rPr>
              <a:t>t</a:t>
            </a:r>
            <a:r>
              <a:rPr sz="2200" spc="15" dirty="0">
                <a:solidFill>
                  <a:srgbClr val="292929"/>
                </a:solidFill>
                <a:latin typeface="Microsoft Sans Serif"/>
                <a:cs typeface="Microsoft Sans Serif"/>
              </a:rPr>
              <a:t>i</a:t>
            </a:r>
            <a:r>
              <a:rPr sz="2200" spc="-65" dirty="0">
                <a:solidFill>
                  <a:srgbClr val="292929"/>
                </a:solidFill>
                <a:latin typeface="Microsoft Sans Serif"/>
                <a:cs typeface="Microsoft Sans Serif"/>
              </a:rPr>
              <a:t>v</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i</a:t>
            </a:r>
            <a:r>
              <a:rPr sz="2200" spc="-140" dirty="0">
                <a:solidFill>
                  <a:srgbClr val="292929"/>
                </a:solidFill>
                <a:latin typeface="Microsoft Sans Serif"/>
                <a:cs typeface="Microsoft Sans Serif"/>
              </a:rPr>
              <a:t>s</a:t>
            </a:r>
            <a:r>
              <a:rPr sz="2200" spc="85" dirty="0">
                <a:solidFill>
                  <a:srgbClr val="292929"/>
                </a:solidFill>
                <a:latin typeface="Microsoft Sans Serif"/>
                <a:cs typeface="Microsoft Sans Serif"/>
              </a:rPr>
              <a:t> </a:t>
            </a:r>
            <a:r>
              <a:rPr sz="2200" spc="100" dirty="0">
                <a:solidFill>
                  <a:srgbClr val="292929"/>
                </a:solidFill>
                <a:latin typeface="Microsoft Sans Serif"/>
                <a:cs typeface="Microsoft Sans Serif"/>
              </a:rPr>
              <a:t>t</a:t>
            </a:r>
            <a:r>
              <a:rPr sz="2200" spc="-10" dirty="0">
                <a:solidFill>
                  <a:srgbClr val="292929"/>
                </a:solidFill>
                <a:latin typeface="Microsoft Sans Serif"/>
                <a:cs typeface="Microsoft Sans Serif"/>
              </a:rPr>
              <a:t>o</a:t>
            </a:r>
            <a:r>
              <a:rPr sz="2200" spc="60" dirty="0">
                <a:solidFill>
                  <a:srgbClr val="292929"/>
                </a:solidFill>
                <a:latin typeface="Microsoft Sans Serif"/>
                <a:cs typeface="Microsoft Sans Serif"/>
              </a:rPr>
              <a:t> </a:t>
            </a:r>
            <a:r>
              <a:rPr sz="2200" spc="-105" dirty="0">
                <a:solidFill>
                  <a:srgbClr val="292929"/>
                </a:solidFill>
                <a:latin typeface="Microsoft Sans Serif"/>
                <a:cs typeface="Microsoft Sans Serif"/>
              </a:rPr>
              <a:t>e</a:t>
            </a:r>
            <a:r>
              <a:rPr sz="2200" spc="-90" dirty="0">
                <a:solidFill>
                  <a:srgbClr val="292929"/>
                </a:solidFill>
                <a:latin typeface="Microsoft Sans Serif"/>
                <a:cs typeface="Microsoft Sans Serif"/>
              </a:rPr>
              <a:t>v</a:t>
            </a:r>
            <a:r>
              <a:rPr sz="2200" spc="-60" dirty="0">
                <a:solidFill>
                  <a:srgbClr val="292929"/>
                </a:solidFill>
                <a:latin typeface="Microsoft Sans Serif"/>
                <a:cs typeface="Microsoft Sans Serif"/>
              </a:rPr>
              <a:t>al</a:t>
            </a:r>
            <a:r>
              <a:rPr sz="2200" spc="-90" dirty="0">
                <a:solidFill>
                  <a:srgbClr val="292929"/>
                </a:solidFill>
                <a:latin typeface="Microsoft Sans Serif"/>
                <a:cs typeface="Microsoft Sans Serif"/>
              </a:rPr>
              <a:t>u</a:t>
            </a:r>
            <a:r>
              <a:rPr sz="2200" spc="-40" dirty="0">
                <a:solidFill>
                  <a:srgbClr val="292929"/>
                </a:solidFill>
                <a:latin typeface="Microsoft Sans Serif"/>
                <a:cs typeface="Microsoft Sans Serif"/>
              </a:rPr>
              <a:t>a</a:t>
            </a:r>
            <a:r>
              <a:rPr sz="2200" spc="-10" dirty="0">
                <a:solidFill>
                  <a:srgbClr val="292929"/>
                </a:solidFill>
                <a:latin typeface="Microsoft Sans Serif"/>
                <a:cs typeface="Microsoft Sans Serif"/>
              </a:rPr>
              <a:t>t</a:t>
            </a:r>
            <a:r>
              <a:rPr sz="2200" spc="-125" dirty="0">
                <a:solidFill>
                  <a:srgbClr val="292929"/>
                </a:solidFill>
                <a:latin typeface="Microsoft Sans Serif"/>
                <a:cs typeface="Microsoft Sans Serif"/>
              </a:rPr>
              <a:t>e</a:t>
            </a:r>
            <a:r>
              <a:rPr sz="2200" spc="55" dirty="0">
                <a:solidFill>
                  <a:srgbClr val="292929"/>
                </a:solidFill>
                <a:latin typeface="Microsoft Sans Serif"/>
                <a:cs typeface="Microsoft Sans Serif"/>
              </a:rPr>
              <a:t> </a:t>
            </a:r>
            <a:r>
              <a:rPr sz="2200" spc="100" dirty="0">
                <a:solidFill>
                  <a:srgbClr val="292929"/>
                </a:solidFill>
                <a:latin typeface="Microsoft Sans Serif"/>
                <a:cs typeface="Microsoft Sans Serif"/>
              </a:rPr>
              <a:t>t</a:t>
            </a:r>
            <a:r>
              <a:rPr sz="2200" spc="-70" dirty="0">
                <a:solidFill>
                  <a:srgbClr val="292929"/>
                </a:solidFill>
                <a:latin typeface="Microsoft Sans Serif"/>
                <a:cs typeface="Microsoft Sans Serif"/>
              </a:rPr>
              <a:t>h</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viab</a:t>
            </a:r>
            <a:r>
              <a:rPr sz="2200" spc="-30" dirty="0">
                <a:solidFill>
                  <a:srgbClr val="292929"/>
                </a:solidFill>
                <a:latin typeface="Microsoft Sans Serif"/>
                <a:cs typeface="Microsoft Sans Serif"/>
              </a:rPr>
              <a:t>i</a:t>
            </a:r>
            <a:r>
              <a:rPr sz="2200" spc="15" dirty="0">
                <a:solidFill>
                  <a:srgbClr val="292929"/>
                </a:solidFill>
                <a:latin typeface="Microsoft Sans Serif"/>
                <a:cs typeface="Microsoft Sans Serif"/>
              </a:rPr>
              <a:t>li</a:t>
            </a:r>
            <a:r>
              <a:rPr sz="2200" spc="100" dirty="0">
                <a:solidFill>
                  <a:srgbClr val="292929"/>
                </a:solidFill>
                <a:latin typeface="Microsoft Sans Serif"/>
                <a:cs typeface="Microsoft Sans Serif"/>
              </a:rPr>
              <a:t>t</a:t>
            </a:r>
            <a:r>
              <a:rPr sz="2200" spc="-95" dirty="0">
                <a:solidFill>
                  <a:srgbClr val="292929"/>
                </a:solidFill>
                <a:latin typeface="Microsoft Sans Serif"/>
                <a:cs typeface="Microsoft Sans Serif"/>
              </a:rPr>
              <a:t>y</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a:t>
            </a:r>
            <a:r>
              <a:rPr sz="2200" spc="-35" dirty="0">
                <a:solidFill>
                  <a:srgbClr val="292929"/>
                </a:solidFill>
                <a:latin typeface="Microsoft Sans Serif"/>
                <a:cs typeface="Microsoft Sans Serif"/>
              </a:rPr>
              <a:t>e</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n</a:t>
            </a:r>
            <a:r>
              <a:rPr sz="2200" spc="-90" dirty="0">
                <a:solidFill>
                  <a:srgbClr val="292929"/>
                </a:solidFill>
                <a:latin typeface="Microsoft Sans Serif"/>
                <a:cs typeface="Microsoft Sans Serif"/>
              </a:rPr>
              <a:t>ew</a:t>
            </a:r>
            <a:r>
              <a:rPr sz="2200" spc="95" dirty="0">
                <a:solidFill>
                  <a:srgbClr val="292929"/>
                </a:solidFill>
                <a:latin typeface="Microsoft Sans Serif"/>
                <a:cs typeface="Microsoft Sans Serif"/>
              </a:rPr>
              <a:t> </a:t>
            </a:r>
            <a:r>
              <a:rPr sz="2200" spc="-80" dirty="0">
                <a:solidFill>
                  <a:srgbClr val="292929"/>
                </a:solidFill>
                <a:latin typeface="Microsoft Sans Serif"/>
                <a:cs typeface="Microsoft Sans Serif"/>
              </a:rPr>
              <a:t>compa</a:t>
            </a:r>
            <a:r>
              <a:rPr sz="2200" spc="-70" dirty="0">
                <a:solidFill>
                  <a:srgbClr val="292929"/>
                </a:solidFill>
                <a:latin typeface="Microsoft Sans Serif"/>
                <a:cs typeface="Microsoft Sans Serif"/>
              </a:rPr>
              <a:t>n</a:t>
            </a:r>
            <a:r>
              <a:rPr sz="2200" spc="-95" dirty="0">
                <a:solidFill>
                  <a:srgbClr val="292929"/>
                </a:solidFill>
                <a:latin typeface="Microsoft Sans Serif"/>
                <a:cs typeface="Microsoft Sans Serif"/>
              </a:rPr>
              <a:t>y</a:t>
            </a:r>
            <a:r>
              <a:rPr sz="2200" spc="45" dirty="0">
                <a:solidFill>
                  <a:srgbClr val="292929"/>
                </a:solidFill>
                <a:latin typeface="Microsoft Sans Serif"/>
                <a:cs typeface="Microsoft Sans Serif"/>
              </a:rPr>
              <a:t> </a:t>
            </a:r>
            <a:r>
              <a:rPr sz="2200" spc="-310" dirty="0">
                <a:solidFill>
                  <a:srgbClr val="292929"/>
                </a:solidFill>
                <a:latin typeface="Microsoft Sans Serif"/>
                <a:cs typeface="Microsoft Sans Serif"/>
              </a:rPr>
              <a:t>S</a:t>
            </a:r>
            <a:r>
              <a:rPr sz="2200" spc="-100" dirty="0">
                <a:solidFill>
                  <a:srgbClr val="292929"/>
                </a:solidFill>
                <a:latin typeface="Microsoft Sans Serif"/>
                <a:cs typeface="Microsoft Sans Serif"/>
              </a:rPr>
              <a:t>pace</a:t>
            </a:r>
            <a:r>
              <a:rPr sz="2200" spc="80" dirty="0">
                <a:solidFill>
                  <a:srgbClr val="292929"/>
                </a:solidFill>
                <a:latin typeface="Microsoft Sans Serif"/>
                <a:cs typeface="Microsoft Sans Serif"/>
              </a:rPr>
              <a:t> </a:t>
            </a:r>
            <a:r>
              <a:rPr sz="2200" spc="-229" dirty="0">
                <a:solidFill>
                  <a:srgbClr val="292929"/>
                </a:solidFill>
                <a:latin typeface="Microsoft Sans Serif"/>
                <a:cs typeface="Microsoft Sans Serif"/>
              </a:rPr>
              <a:t>Y</a:t>
            </a:r>
            <a:r>
              <a:rPr sz="2200" spc="70" dirty="0">
                <a:solidFill>
                  <a:srgbClr val="292929"/>
                </a:solidFill>
                <a:latin typeface="Microsoft Sans Serif"/>
                <a:cs typeface="Microsoft Sans Serif"/>
              </a:rPr>
              <a:t> </a:t>
            </a:r>
            <a:r>
              <a:rPr sz="2200" spc="100" dirty="0">
                <a:solidFill>
                  <a:srgbClr val="292929"/>
                </a:solidFill>
                <a:latin typeface="Microsoft Sans Serif"/>
                <a:cs typeface="Microsoft Sans Serif"/>
              </a:rPr>
              <a:t>t</a:t>
            </a:r>
            <a:r>
              <a:rPr sz="2200" spc="-10" dirty="0">
                <a:solidFill>
                  <a:srgbClr val="292929"/>
                </a:solidFill>
                <a:latin typeface="Microsoft Sans Serif"/>
                <a:cs typeface="Microsoft Sans Serif"/>
              </a:rPr>
              <a:t>o</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compe</a:t>
            </a:r>
            <a:r>
              <a:rPr sz="2200" spc="-15" dirty="0">
                <a:solidFill>
                  <a:srgbClr val="292929"/>
                </a:solidFill>
                <a:latin typeface="Microsoft Sans Serif"/>
                <a:cs typeface="Microsoft Sans Serif"/>
              </a:rPr>
              <a:t>t</a:t>
            </a:r>
            <a:r>
              <a:rPr sz="2200" spc="-85" dirty="0">
                <a:solidFill>
                  <a:srgbClr val="292929"/>
                </a:solidFill>
                <a:latin typeface="Microsoft Sans Serif"/>
                <a:cs typeface="Microsoft Sans Serif"/>
              </a:rPr>
              <a:t>e  </a:t>
            </a:r>
            <a:r>
              <a:rPr sz="2200" dirty="0">
                <a:solidFill>
                  <a:srgbClr val="292929"/>
                </a:solidFill>
                <a:latin typeface="Microsoft Sans Serif"/>
                <a:cs typeface="Microsoft Sans Serif"/>
              </a:rPr>
              <a:t>with</a:t>
            </a:r>
            <a:r>
              <a:rPr sz="2200" spc="65" dirty="0">
                <a:solidFill>
                  <a:srgbClr val="292929"/>
                </a:solidFill>
                <a:latin typeface="Microsoft Sans Serif"/>
                <a:cs typeface="Microsoft Sans Serif"/>
              </a:rPr>
              <a:t> </a:t>
            </a:r>
            <a:r>
              <a:rPr sz="2200" spc="-140" dirty="0">
                <a:solidFill>
                  <a:srgbClr val="292929"/>
                </a:solidFill>
                <a:latin typeface="Microsoft Sans Serif"/>
                <a:cs typeface="Microsoft Sans Serif"/>
              </a:rPr>
              <a:t>Space</a:t>
            </a:r>
            <a:r>
              <a:rPr sz="2200" spc="80" dirty="0">
                <a:solidFill>
                  <a:srgbClr val="292929"/>
                </a:solidFill>
                <a:latin typeface="Microsoft Sans Serif"/>
                <a:cs typeface="Microsoft Sans Serif"/>
              </a:rPr>
              <a:t> </a:t>
            </a:r>
            <a:r>
              <a:rPr sz="2200" spc="-165" dirty="0">
                <a:solidFill>
                  <a:srgbClr val="292929"/>
                </a:solidFill>
                <a:latin typeface="Microsoft Sans Serif"/>
                <a:cs typeface="Microsoft Sans Serif"/>
              </a:rPr>
              <a:t>X.</a:t>
            </a:r>
            <a:endParaRPr sz="2200">
              <a:latin typeface="Microsoft Sans Serif"/>
              <a:cs typeface="Microsoft Sans Serif"/>
            </a:endParaRPr>
          </a:p>
          <a:p>
            <a:pPr marL="241300" indent="-228600">
              <a:lnSpc>
                <a:spcPct val="100000"/>
              </a:lnSpc>
              <a:spcBef>
                <a:spcPts val="1105"/>
              </a:spcBef>
              <a:buFont typeface="Arial"/>
              <a:buChar char="•"/>
              <a:tabLst>
                <a:tab pos="240665" algn="l"/>
                <a:tab pos="241300" algn="l"/>
              </a:tabLst>
            </a:pPr>
            <a:r>
              <a:rPr sz="2200" spc="-60" dirty="0">
                <a:solidFill>
                  <a:srgbClr val="292929"/>
                </a:solidFill>
                <a:latin typeface="Microsoft Sans Serif"/>
                <a:cs typeface="Microsoft Sans Serif"/>
              </a:rPr>
              <a:t>Desirable</a:t>
            </a:r>
            <a:r>
              <a:rPr sz="2200" spc="45" dirty="0">
                <a:solidFill>
                  <a:srgbClr val="292929"/>
                </a:solidFill>
                <a:latin typeface="Microsoft Sans Serif"/>
                <a:cs typeface="Microsoft Sans Serif"/>
              </a:rPr>
              <a:t> </a:t>
            </a:r>
            <a:r>
              <a:rPr sz="2200" spc="-95" dirty="0">
                <a:solidFill>
                  <a:srgbClr val="292929"/>
                </a:solidFill>
                <a:latin typeface="Microsoft Sans Serif"/>
                <a:cs typeface="Microsoft Sans Serif"/>
              </a:rPr>
              <a:t>answers:</a:t>
            </a:r>
            <a:endParaRPr sz="2200">
              <a:latin typeface="Microsoft Sans Serif"/>
              <a:cs typeface="Microsoft Sans Serif"/>
            </a:endParaRPr>
          </a:p>
          <a:p>
            <a:pPr marL="698500" lvl="1" indent="-229235">
              <a:lnSpc>
                <a:spcPts val="2050"/>
              </a:lnSpc>
              <a:spcBef>
                <a:spcPts val="1200"/>
              </a:spcBef>
              <a:buFont typeface="Arial"/>
              <a:buChar char="•"/>
              <a:tabLst>
                <a:tab pos="698500" algn="l"/>
                <a:tab pos="699135" algn="l"/>
              </a:tabLst>
            </a:pPr>
            <a:r>
              <a:rPr sz="1800" spc="-114" dirty="0">
                <a:solidFill>
                  <a:srgbClr val="292929"/>
                </a:solidFill>
                <a:latin typeface="Microsoft Sans Serif"/>
                <a:cs typeface="Microsoft Sans Serif"/>
              </a:rPr>
              <a:t>The</a:t>
            </a:r>
            <a:r>
              <a:rPr sz="1800" spc="45" dirty="0">
                <a:solidFill>
                  <a:srgbClr val="292929"/>
                </a:solidFill>
                <a:latin typeface="Microsoft Sans Serif"/>
                <a:cs typeface="Microsoft Sans Serif"/>
              </a:rPr>
              <a:t> </a:t>
            </a:r>
            <a:r>
              <a:rPr sz="1800" spc="-35" dirty="0">
                <a:solidFill>
                  <a:srgbClr val="292929"/>
                </a:solidFill>
                <a:latin typeface="Microsoft Sans Serif"/>
                <a:cs typeface="Microsoft Sans Serif"/>
              </a:rPr>
              <a:t>best</a:t>
            </a:r>
            <a:r>
              <a:rPr sz="1800" spc="80" dirty="0">
                <a:solidFill>
                  <a:srgbClr val="292929"/>
                </a:solidFill>
                <a:latin typeface="Microsoft Sans Serif"/>
                <a:cs typeface="Microsoft Sans Serif"/>
              </a:rPr>
              <a:t> </a:t>
            </a:r>
            <a:r>
              <a:rPr sz="1800" spc="-85" dirty="0">
                <a:solidFill>
                  <a:srgbClr val="292929"/>
                </a:solidFill>
                <a:latin typeface="Microsoft Sans Serif"/>
                <a:cs typeface="Microsoft Sans Serif"/>
              </a:rPr>
              <a:t>way</a:t>
            </a:r>
            <a:r>
              <a:rPr sz="1800" spc="60" dirty="0">
                <a:solidFill>
                  <a:srgbClr val="292929"/>
                </a:solidFill>
                <a:latin typeface="Microsoft Sans Serif"/>
                <a:cs typeface="Microsoft Sans Serif"/>
              </a:rPr>
              <a:t> </a:t>
            </a:r>
            <a:r>
              <a:rPr sz="1800" spc="30" dirty="0">
                <a:solidFill>
                  <a:srgbClr val="292929"/>
                </a:solidFill>
                <a:latin typeface="Microsoft Sans Serif"/>
                <a:cs typeface="Microsoft Sans Serif"/>
              </a:rPr>
              <a:t>to</a:t>
            </a:r>
            <a:r>
              <a:rPr sz="1800" spc="75" dirty="0">
                <a:solidFill>
                  <a:srgbClr val="292929"/>
                </a:solidFill>
                <a:latin typeface="Microsoft Sans Serif"/>
                <a:cs typeface="Microsoft Sans Serif"/>
              </a:rPr>
              <a:t> </a:t>
            </a:r>
            <a:r>
              <a:rPr sz="1800" spc="-50" dirty="0">
                <a:solidFill>
                  <a:srgbClr val="292929"/>
                </a:solidFill>
                <a:latin typeface="Microsoft Sans Serif"/>
                <a:cs typeface="Microsoft Sans Serif"/>
              </a:rPr>
              <a:t>estimate</a:t>
            </a:r>
            <a:r>
              <a:rPr sz="1800" spc="8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total</a:t>
            </a:r>
            <a:r>
              <a:rPr sz="1800" spc="80" dirty="0">
                <a:solidFill>
                  <a:srgbClr val="292929"/>
                </a:solidFill>
                <a:latin typeface="Microsoft Sans Serif"/>
                <a:cs typeface="Microsoft Sans Serif"/>
              </a:rPr>
              <a:t> </a:t>
            </a:r>
            <a:r>
              <a:rPr sz="1800" spc="-40" dirty="0">
                <a:solidFill>
                  <a:srgbClr val="292929"/>
                </a:solidFill>
                <a:latin typeface="Microsoft Sans Serif"/>
                <a:cs typeface="Microsoft Sans Serif"/>
              </a:rPr>
              <a:t>cost</a:t>
            </a:r>
            <a:r>
              <a:rPr sz="1800" spc="75" dirty="0">
                <a:solidFill>
                  <a:srgbClr val="292929"/>
                </a:solidFill>
                <a:latin typeface="Microsoft Sans Serif"/>
                <a:cs typeface="Microsoft Sans Serif"/>
              </a:rPr>
              <a:t> </a:t>
            </a:r>
            <a:r>
              <a:rPr sz="1800" dirty="0">
                <a:solidFill>
                  <a:srgbClr val="292929"/>
                </a:solidFill>
                <a:latin typeface="Microsoft Sans Serif"/>
                <a:cs typeface="Microsoft Sans Serif"/>
              </a:rPr>
              <a:t>for</a:t>
            </a:r>
            <a:r>
              <a:rPr sz="1800" spc="50" dirty="0">
                <a:solidFill>
                  <a:srgbClr val="292929"/>
                </a:solidFill>
                <a:latin typeface="Microsoft Sans Serif"/>
                <a:cs typeface="Microsoft Sans Serif"/>
              </a:rPr>
              <a:t> </a:t>
            </a:r>
            <a:r>
              <a:rPr sz="1800" spc="-75" dirty="0">
                <a:solidFill>
                  <a:srgbClr val="292929"/>
                </a:solidFill>
                <a:latin typeface="Microsoft Sans Serif"/>
                <a:cs typeface="Microsoft Sans Serif"/>
              </a:rPr>
              <a:t>launches,</a:t>
            </a:r>
            <a:r>
              <a:rPr sz="1800" spc="55" dirty="0">
                <a:solidFill>
                  <a:srgbClr val="292929"/>
                </a:solidFill>
                <a:latin typeface="Microsoft Sans Serif"/>
                <a:cs typeface="Microsoft Sans Serif"/>
              </a:rPr>
              <a:t> </a:t>
            </a:r>
            <a:r>
              <a:rPr sz="1800" spc="-35" dirty="0">
                <a:solidFill>
                  <a:srgbClr val="292929"/>
                </a:solidFill>
                <a:latin typeface="Microsoft Sans Serif"/>
                <a:cs typeface="Microsoft Sans Serif"/>
              </a:rPr>
              <a:t>by</a:t>
            </a:r>
            <a:r>
              <a:rPr sz="1800" spc="70" dirty="0">
                <a:solidFill>
                  <a:srgbClr val="292929"/>
                </a:solidFill>
                <a:latin typeface="Microsoft Sans Serif"/>
                <a:cs typeface="Microsoft Sans Serif"/>
              </a:rPr>
              <a:t> </a:t>
            </a:r>
            <a:r>
              <a:rPr sz="1800" spc="-10" dirty="0">
                <a:solidFill>
                  <a:srgbClr val="292929"/>
                </a:solidFill>
                <a:latin typeface="Microsoft Sans Serif"/>
                <a:cs typeface="Microsoft Sans Serif"/>
              </a:rPr>
              <a:t>predicting</a:t>
            </a:r>
            <a:r>
              <a:rPr sz="1800" spc="50" dirty="0">
                <a:solidFill>
                  <a:srgbClr val="292929"/>
                </a:solidFill>
                <a:latin typeface="Microsoft Sans Serif"/>
                <a:cs typeface="Microsoft Sans Serif"/>
              </a:rPr>
              <a:t> </a:t>
            </a:r>
            <a:r>
              <a:rPr sz="1800" spc="-80" dirty="0">
                <a:solidFill>
                  <a:srgbClr val="292929"/>
                </a:solidFill>
                <a:latin typeface="Microsoft Sans Serif"/>
                <a:cs typeface="Microsoft Sans Serif"/>
              </a:rPr>
              <a:t>successful</a:t>
            </a:r>
            <a:r>
              <a:rPr sz="1800" spc="85" dirty="0">
                <a:solidFill>
                  <a:srgbClr val="292929"/>
                </a:solidFill>
                <a:latin typeface="Microsoft Sans Serif"/>
                <a:cs typeface="Microsoft Sans Serif"/>
              </a:rPr>
              <a:t> </a:t>
            </a:r>
            <a:r>
              <a:rPr sz="1800" spc="-35" dirty="0">
                <a:solidFill>
                  <a:srgbClr val="292929"/>
                </a:solidFill>
                <a:latin typeface="Microsoft Sans Serif"/>
                <a:cs typeface="Microsoft Sans Serif"/>
              </a:rPr>
              <a:t>landings</a:t>
            </a:r>
            <a:r>
              <a:rPr sz="1800" spc="35"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45" dirty="0">
                <a:solidFill>
                  <a:srgbClr val="292929"/>
                </a:solidFill>
                <a:latin typeface="Microsoft Sans Serif"/>
                <a:cs typeface="Microsoft Sans Serif"/>
              </a:rPr>
              <a:t> </a:t>
            </a:r>
            <a:r>
              <a:rPr sz="1800" spc="-30" dirty="0">
                <a:solidFill>
                  <a:srgbClr val="292929"/>
                </a:solidFill>
                <a:latin typeface="Microsoft Sans Serif"/>
                <a:cs typeface="Microsoft Sans Serif"/>
              </a:rPr>
              <a:t>the</a:t>
            </a:r>
            <a:endParaRPr sz="1800">
              <a:latin typeface="Microsoft Sans Serif"/>
              <a:cs typeface="Microsoft Sans Serif"/>
            </a:endParaRPr>
          </a:p>
          <a:p>
            <a:pPr marL="698500">
              <a:lnSpc>
                <a:spcPts val="2050"/>
              </a:lnSpc>
            </a:pPr>
            <a:r>
              <a:rPr sz="1800" dirty="0">
                <a:solidFill>
                  <a:srgbClr val="292929"/>
                </a:solidFill>
                <a:latin typeface="Microsoft Sans Serif"/>
                <a:cs typeface="Microsoft Sans Serif"/>
              </a:rPr>
              <a:t>first</a:t>
            </a:r>
            <a:r>
              <a:rPr sz="1800" spc="60" dirty="0">
                <a:solidFill>
                  <a:srgbClr val="292929"/>
                </a:solidFill>
                <a:latin typeface="Microsoft Sans Serif"/>
                <a:cs typeface="Microsoft Sans Serif"/>
              </a:rPr>
              <a:t> </a:t>
            </a:r>
            <a:r>
              <a:rPr sz="1800" spc="-55" dirty="0">
                <a:solidFill>
                  <a:srgbClr val="292929"/>
                </a:solidFill>
                <a:latin typeface="Microsoft Sans Serif"/>
                <a:cs typeface="Microsoft Sans Serif"/>
              </a:rPr>
              <a:t>stage</a:t>
            </a:r>
            <a:r>
              <a:rPr sz="1800" spc="50" dirty="0">
                <a:solidFill>
                  <a:srgbClr val="292929"/>
                </a:solidFill>
                <a:latin typeface="Microsoft Sans Serif"/>
                <a:cs typeface="Microsoft Sans Serif"/>
              </a:rPr>
              <a:t> </a:t>
            </a:r>
            <a:r>
              <a:rPr sz="1800" spc="-5" dirty="0">
                <a:solidFill>
                  <a:srgbClr val="292929"/>
                </a:solidFill>
                <a:latin typeface="Microsoft Sans Serif"/>
                <a:cs typeface="Microsoft Sans Serif"/>
              </a:rPr>
              <a:t>of</a:t>
            </a:r>
            <a:r>
              <a:rPr sz="1800" spc="45" dirty="0">
                <a:solidFill>
                  <a:srgbClr val="292929"/>
                </a:solidFill>
                <a:latin typeface="Microsoft Sans Serif"/>
                <a:cs typeface="Microsoft Sans Serif"/>
              </a:rPr>
              <a:t> </a:t>
            </a:r>
            <a:r>
              <a:rPr sz="1800" spc="-50" dirty="0">
                <a:solidFill>
                  <a:srgbClr val="292929"/>
                </a:solidFill>
                <a:latin typeface="Microsoft Sans Serif"/>
                <a:cs typeface="Microsoft Sans Serif"/>
              </a:rPr>
              <a:t>rockets;</a:t>
            </a:r>
            <a:endParaRPr sz="1800">
              <a:latin typeface="Microsoft Sans Serif"/>
              <a:cs typeface="Microsoft Sans Serif"/>
            </a:endParaRPr>
          </a:p>
          <a:p>
            <a:pPr marL="698500" lvl="1" indent="-229235">
              <a:lnSpc>
                <a:spcPct val="100000"/>
              </a:lnSpc>
              <a:spcBef>
                <a:spcPts val="1200"/>
              </a:spcBef>
              <a:buFont typeface="Arial"/>
              <a:buChar char="•"/>
              <a:tabLst>
                <a:tab pos="698500" algn="l"/>
                <a:tab pos="699135" algn="l"/>
              </a:tabLst>
            </a:pPr>
            <a:r>
              <a:rPr sz="1800" spc="-95" dirty="0">
                <a:solidFill>
                  <a:srgbClr val="292929"/>
                </a:solidFill>
                <a:latin typeface="Microsoft Sans Serif"/>
                <a:cs typeface="Microsoft Sans Serif"/>
              </a:rPr>
              <a:t>Where</a:t>
            </a:r>
            <a:r>
              <a:rPr sz="1800" spc="60" dirty="0">
                <a:solidFill>
                  <a:srgbClr val="292929"/>
                </a:solidFill>
                <a:latin typeface="Microsoft Sans Serif"/>
                <a:cs typeface="Microsoft Sans Serif"/>
              </a:rPr>
              <a:t> </a:t>
            </a:r>
            <a:r>
              <a:rPr sz="1800" spc="-45" dirty="0">
                <a:solidFill>
                  <a:srgbClr val="292929"/>
                </a:solidFill>
                <a:latin typeface="Microsoft Sans Serif"/>
                <a:cs typeface="Microsoft Sans Serif"/>
              </a:rPr>
              <a:t>is</a:t>
            </a:r>
            <a:r>
              <a:rPr sz="1800" spc="50" dirty="0">
                <a:solidFill>
                  <a:srgbClr val="292929"/>
                </a:solidFill>
                <a:latin typeface="Microsoft Sans Serif"/>
                <a:cs typeface="Microsoft Sans Serif"/>
              </a:rPr>
              <a:t> </a:t>
            </a:r>
            <a:r>
              <a:rPr sz="1800" spc="-25" dirty="0">
                <a:solidFill>
                  <a:srgbClr val="292929"/>
                </a:solidFill>
                <a:latin typeface="Microsoft Sans Serif"/>
                <a:cs typeface="Microsoft Sans Serif"/>
              </a:rPr>
              <a:t>the</a:t>
            </a:r>
            <a:r>
              <a:rPr sz="1800" spc="60" dirty="0">
                <a:solidFill>
                  <a:srgbClr val="292929"/>
                </a:solidFill>
                <a:latin typeface="Microsoft Sans Serif"/>
                <a:cs typeface="Microsoft Sans Serif"/>
              </a:rPr>
              <a:t> </a:t>
            </a:r>
            <a:r>
              <a:rPr sz="1800" spc="-35" dirty="0">
                <a:solidFill>
                  <a:srgbClr val="292929"/>
                </a:solidFill>
                <a:latin typeface="Microsoft Sans Serif"/>
                <a:cs typeface="Microsoft Sans Serif"/>
              </a:rPr>
              <a:t>best</a:t>
            </a:r>
            <a:r>
              <a:rPr sz="1800" spc="55" dirty="0">
                <a:solidFill>
                  <a:srgbClr val="292929"/>
                </a:solidFill>
                <a:latin typeface="Microsoft Sans Serif"/>
                <a:cs typeface="Microsoft Sans Serif"/>
              </a:rPr>
              <a:t> </a:t>
            </a:r>
            <a:r>
              <a:rPr sz="1800" spc="-65" dirty="0">
                <a:solidFill>
                  <a:srgbClr val="292929"/>
                </a:solidFill>
                <a:latin typeface="Microsoft Sans Serif"/>
                <a:cs typeface="Microsoft Sans Serif"/>
              </a:rPr>
              <a:t>place</a:t>
            </a:r>
            <a:r>
              <a:rPr sz="1800" spc="60" dirty="0">
                <a:solidFill>
                  <a:srgbClr val="292929"/>
                </a:solidFill>
                <a:latin typeface="Microsoft Sans Serif"/>
                <a:cs typeface="Microsoft Sans Serif"/>
              </a:rPr>
              <a:t> </a:t>
            </a:r>
            <a:r>
              <a:rPr sz="1800" spc="30" dirty="0">
                <a:solidFill>
                  <a:srgbClr val="292929"/>
                </a:solidFill>
                <a:latin typeface="Microsoft Sans Serif"/>
                <a:cs typeface="Microsoft Sans Serif"/>
              </a:rPr>
              <a:t>to</a:t>
            </a:r>
            <a:r>
              <a:rPr sz="1800" spc="55" dirty="0">
                <a:solidFill>
                  <a:srgbClr val="292929"/>
                </a:solidFill>
                <a:latin typeface="Microsoft Sans Serif"/>
                <a:cs typeface="Microsoft Sans Serif"/>
              </a:rPr>
              <a:t> </a:t>
            </a:r>
            <a:r>
              <a:rPr sz="1800" spc="-90" dirty="0">
                <a:solidFill>
                  <a:srgbClr val="292929"/>
                </a:solidFill>
                <a:latin typeface="Microsoft Sans Serif"/>
                <a:cs typeface="Microsoft Sans Serif"/>
              </a:rPr>
              <a:t>make</a:t>
            </a:r>
            <a:r>
              <a:rPr sz="1800" spc="55" dirty="0">
                <a:solidFill>
                  <a:srgbClr val="292929"/>
                </a:solidFill>
                <a:latin typeface="Microsoft Sans Serif"/>
                <a:cs typeface="Microsoft Sans Serif"/>
              </a:rPr>
              <a:t> </a:t>
            </a:r>
            <a:r>
              <a:rPr sz="1800" spc="-75" dirty="0">
                <a:solidFill>
                  <a:srgbClr val="292929"/>
                </a:solidFill>
                <a:latin typeface="Microsoft Sans Serif"/>
                <a:cs typeface="Microsoft Sans Serif"/>
              </a:rPr>
              <a:t>launches.</a:t>
            </a:r>
            <a:endParaRPr sz="180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297170"/>
            <a:ext cx="9540875" cy="604520"/>
          </a:xfrm>
          <a:prstGeom prst="rect">
            <a:avLst/>
          </a:prstGeom>
        </p:spPr>
        <p:txBody>
          <a:bodyPr vert="horz" wrap="square" lIns="0" tIns="46990" rIns="0" bIns="0" rtlCol="0">
            <a:spAutoFit/>
          </a:bodyPr>
          <a:lstStyle/>
          <a:p>
            <a:pPr marL="241300" marR="5080" indent="-228600">
              <a:lnSpc>
                <a:spcPts val="2160"/>
              </a:lnSpc>
              <a:spcBef>
                <a:spcPts val="370"/>
              </a:spcBef>
              <a:buFont typeface="Arial"/>
              <a:buChar char="•"/>
              <a:tabLst>
                <a:tab pos="240665" algn="l"/>
                <a:tab pos="241300" algn="l"/>
              </a:tabLst>
            </a:pPr>
            <a:r>
              <a:rPr sz="2000" spc="-85" dirty="0">
                <a:solidFill>
                  <a:srgbClr val="292929"/>
                </a:solidFill>
                <a:latin typeface="Microsoft Sans Serif"/>
                <a:cs typeface="Microsoft Sans Serif"/>
              </a:rPr>
              <a:t>Launch</a:t>
            </a:r>
            <a:r>
              <a:rPr sz="2000" spc="65" dirty="0">
                <a:solidFill>
                  <a:srgbClr val="292929"/>
                </a:solidFill>
                <a:latin typeface="Microsoft Sans Serif"/>
                <a:cs typeface="Microsoft Sans Serif"/>
              </a:rPr>
              <a:t> </a:t>
            </a:r>
            <a:r>
              <a:rPr sz="2000" spc="-35" dirty="0">
                <a:solidFill>
                  <a:srgbClr val="292929"/>
                </a:solidFill>
                <a:latin typeface="Microsoft Sans Serif"/>
                <a:cs typeface="Microsoft Sans Serif"/>
              </a:rPr>
              <a:t>site</a:t>
            </a:r>
            <a:r>
              <a:rPr sz="2000" spc="70" dirty="0">
                <a:solidFill>
                  <a:srgbClr val="292929"/>
                </a:solidFill>
                <a:latin typeface="Microsoft Sans Serif"/>
                <a:cs typeface="Microsoft Sans Serif"/>
              </a:rPr>
              <a:t> </a:t>
            </a:r>
            <a:r>
              <a:rPr sz="2000" spc="-250" dirty="0">
                <a:solidFill>
                  <a:srgbClr val="292929"/>
                </a:solidFill>
                <a:latin typeface="Microsoft Sans Serif"/>
                <a:cs typeface="Microsoft Sans Serif"/>
              </a:rPr>
              <a:t>KSC</a:t>
            </a:r>
            <a:r>
              <a:rPr sz="2000" spc="-200" dirty="0">
                <a:solidFill>
                  <a:srgbClr val="292929"/>
                </a:solidFill>
                <a:latin typeface="Microsoft Sans Serif"/>
                <a:cs typeface="Microsoft Sans Serif"/>
              </a:rPr>
              <a:t> </a:t>
            </a:r>
            <a:r>
              <a:rPr sz="2000" spc="-55" dirty="0">
                <a:solidFill>
                  <a:srgbClr val="292929"/>
                </a:solidFill>
                <a:latin typeface="Microsoft Sans Serif"/>
                <a:cs typeface="Microsoft Sans Serif"/>
              </a:rPr>
              <a:t>LC-39A</a:t>
            </a:r>
            <a:r>
              <a:rPr sz="2000" spc="95" dirty="0">
                <a:solidFill>
                  <a:srgbClr val="292929"/>
                </a:solidFill>
                <a:latin typeface="Microsoft Sans Serif"/>
                <a:cs typeface="Microsoft Sans Serif"/>
              </a:rPr>
              <a:t> </a:t>
            </a:r>
            <a:r>
              <a:rPr sz="2000" spc="-105" dirty="0">
                <a:solidFill>
                  <a:srgbClr val="292929"/>
                </a:solidFill>
                <a:latin typeface="Microsoft Sans Serif"/>
                <a:cs typeface="Microsoft Sans Serif"/>
              </a:rPr>
              <a:t>has</a:t>
            </a:r>
            <a:r>
              <a:rPr sz="2000" spc="75" dirty="0">
                <a:solidFill>
                  <a:srgbClr val="292929"/>
                </a:solidFill>
                <a:latin typeface="Microsoft Sans Serif"/>
                <a:cs typeface="Microsoft Sans Serif"/>
              </a:rPr>
              <a:t> </a:t>
            </a:r>
            <a:r>
              <a:rPr sz="2000" spc="-5" dirty="0">
                <a:solidFill>
                  <a:srgbClr val="292929"/>
                </a:solidFill>
                <a:latin typeface="Microsoft Sans Serif"/>
                <a:cs typeface="Microsoft Sans Serif"/>
              </a:rPr>
              <a:t>good</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logistics</a:t>
            </a:r>
            <a:r>
              <a:rPr sz="2000" spc="80" dirty="0">
                <a:solidFill>
                  <a:srgbClr val="292929"/>
                </a:solidFill>
                <a:latin typeface="Microsoft Sans Serif"/>
                <a:cs typeface="Microsoft Sans Serif"/>
              </a:rPr>
              <a:t> </a:t>
            </a:r>
            <a:r>
              <a:rPr sz="2000" spc="-80" dirty="0">
                <a:solidFill>
                  <a:srgbClr val="292929"/>
                </a:solidFill>
                <a:latin typeface="Microsoft Sans Serif"/>
                <a:cs typeface="Microsoft Sans Serif"/>
              </a:rPr>
              <a:t>aspects,</a:t>
            </a:r>
            <a:r>
              <a:rPr sz="2000" spc="50" dirty="0">
                <a:solidFill>
                  <a:srgbClr val="292929"/>
                </a:solidFill>
                <a:latin typeface="Microsoft Sans Serif"/>
                <a:cs typeface="Microsoft Sans Serif"/>
              </a:rPr>
              <a:t> </a:t>
            </a:r>
            <a:r>
              <a:rPr sz="2000" spc="-25" dirty="0">
                <a:solidFill>
                  <a:srgbClr val="292929"/>
                </a:solidFill>
                <a:latin typeface="Microsoft Sans Serif"/>
                <a:cs typeface="Microsoft Sans Serif"/>
              </a:rPr>
              <a:t>being</a:t>
            </a:r>
            <a:r>
              <a:rPr sz="2000" spc="85" dirty="0">
                <a:solidFill>
                  <a:srgbClr val="292929"/>
                </a:solidFill>
                <a:latin typeface="Microsoft Sans Serif"/>
                <a:cs typeface="Microsoft Sans Serif"/>
              </a:rPr>
              <a:t> </a:t>
            </a:r>
            <a:r>
              <a:rPr sz="2000" spc="-70" dirty="0">
                <a:solidFill>
                  <a:srgbClr val="292929"/>
                </a:solidFill>
                <a:latin typeface="Microsoft Sans Serif"/>
                <a:cs typeface="Microsoft Sans Serif"/>
              </a:rPr>
              <a:t>near</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railroad</a:t>
            </a:r>
            <a:r>
              <a:rPr sz="2000" spc="65" dirty="0">
                <a:solidFill>
                  <a:srgbClr val="292929"/>
                </a:solidFill>
                <a:latin typeface="Microsoft Sans Serif"/>
                <a:cs typeface="Microsoft Sans Serif"/>
              </a:rPr>
              <a:t> </a:t>
            </a:r>
            <a:r>
              <a:rPr sz="2000" spc="-60" dirty="0">
                <a:solidFill>
                  <a:srgbClr val="292929"/>
                </a:solidFill>
                <a:latin typeface="Microsoft Sans Serif"/>
                <a:cs typeface="Microsoft Sans Serif"/>
              </a:rPr>
              <a:t>and</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road</a:t>
            </a:r>
            <a:r>
              <a:rPr sz="2000" spc="80" dirty="0">
                <a:solidFill>
                  <a:srgbClr val="292929"/>
                </a:solidFill>
                <a:latin typeface="Microsoft Sans Serif"/>
                <a:cs typeface="Microsoft Sans Serif"/>
              </a:rPr>
              <a:t> </a:t>
            </a:r>
            <a:r>
              <a:rPr sz="2000" spc="-65" dirty="0">
                <a:solidFill>
                  <a:srgbClr val="292929"/>
                </a:solidFill>
                <a:latin typeface="Microsoft Sans Serif"/>
                <a:cs typeface="Microsoft Sans Serif"/>
              </a:rPr>
              <a:t>and </a:t>
            </a:r>
            <a:r>
              <a:rPr sz="2000" spc="-520" dirty="0">
                <a:solidFill>
                  <a:srgbClr val="292929"/>
                </a:solidFill>
                <a:latin typeface="Microsoft Sans Serif"/>
                <a:cs typeface="Microsoft Sans Serif"/>
              </a:rPr>
              <a:t> </a:t>
            </a:r>
            <a:r>
              <a:rPr sz="2000" spc="-40" dirty="0">
                <a:solidFill>
                  <a:srgbClr val="292929"/>
                </a:solidFill>
                <a:latin typeface="Microsoft Sans Serif"/>
                <a:cs typeface="Microsoft Sans Serif"/>
              </a:rPr>
              <a:t>relatively</a:t>
            </a:r>
            <a:r>
              <a:rPr sz="2000" spc="50" dirty="0">
                <a:solidFill>
                  <a:srgbClr val="292929"/>
                </a:solidFill>
                <a:latin typeface="Microsoft Sans Serif"/>
                <a:cs typeface="Microsoft Sans Serif"/>
              </a:rPr>
              <a:t> </a:t>
            </a:r>
            <a:r>
              <a:rPr sz="2000" spc="-35" dirty="0">
                <a:solidFill>
                  <a:srgbClr val="292929"/>
                </a:solidFill>
                <a:latin typeface="Microsoft Sans Serif"/>
                <a:cs typeface="Microsoft Sans Serif"/>
              </a:rPr>
              <a:t>far</a:t>
            </a:r>
            <a:r>
              <a:rPr sz="2000" spc="75"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inhabited</a:t>
            </a:r>
            <a:r>
              <a:rPr sz="2000" spc="80" dirty="0">
                <a:solidFill>
                  <a:srgbClr val="292929"/>
                </a:solidFill>
                <a:latin typeface="Microsoft Sans Serif"/>
                <a:cs typeface="Microsoft Sans Serif"/>
              </a:rPr>
              <a:t> </a:t>
            </a:r>
            <a:r>
              <a:rPr sz="2000" spc="-100" dirty="0">
                <a:solidFill>
                  <a:srgbClr val="292929"/>
                </a:solidFill>
                <a:latin typeface="Microsoft Sans Serif"/>
                <a:cs typeface="Microsoft Sans Serif"/>
              </a:rPr>
              <a:t>areas.</a:t>
            </a:r>
            <a:endParaRPr sz="2000">
              <a:latin typeface="Microsoft Sans Serif"/>
              <a:cs typeface="Microsoft Sans Serif"/>
            </a:endParaRPr>
          </a:p>
        </p:txBody>
      </p:sp>
      <p:sp>
        <p:nvSpPr>
          <p:cNvPr id="3" name="object 3"/>
          <p:cNvSpPr txBox="1">
            <a:spLocks noGrp="1"/>
          </p:cNvSpPr>
          <p:nvPr>
            <p:ph type="title"/>
          </p:nvPr>
        </p:nvSpPr>
        <p:spPr>
          <a:xfrm>
            <a:off x="848994" y="418528"/>
            <a:ext cx="4029710" cy="589915"/>
          </a:xfrm>
          <a:prstGeom prst="rect">
            <a:avLst/>
          </a:prstGeom>
        </p:spPr>
        <p:txBody>
          <a:bodyPr vert="horz" wrap="square" lIns="0" tIns="12700" rIns="0" bIns="0" rtlCol="0">
            <a:spAutoFit/>
          </a:bodyPr>
          <a:lstStyle/>
          <a:p>
            <a:pPr marL="12700">
              <a:lnSpc>
                <a:spcPct val="100000"/>
              </a:lnSpc>
              <a:spcBef>
                <a:spcPts val="100"/>
              </a:spcBef>
            </a:pPr>
            <a:r>
              <a:rPr spc="-70" dirty="0"/>
              <a:t>Logistics</a:t>
            </a:r>
            <a:r>
              <a:rPr spc="130" dirty="0"/>
              <a:t> </a:t>
            </a:r>
            <a:r>
              <a:rPr spc="-110" dirty="0"/>
              <a:t>and</a:t>
            </a:r>
            <a:r>
              <a:rPr spc="100" dirty="0"/>
              <a:t> </a:t>
            </a:r>
            <a:r>
              <a:rPr spc="-155" dirty="0"/>
              <a:t>Safety</a:t>
            </a:r>
          </a:p>
        </p:txBody>
      </p:sp>
      <p:pic>
        <p:nvPicPr>
          <p:cNvPr id="4" name="object 4"/>
          <p:cNvPicPr/>
          <p:nvPr/>
        </p:nvPicPr>
        <p:blipFill>
          <a:blip r:embed="rId2" cstate="print"/>
          <a:stretch>
            <a:fillRect/>
          </a:stretch>
        </p:blipFill>
        <p:spPr>
          <a:xfrm>
            <a:off x="3756659" y="1518919"/>
            <a:ext cx="4678680" cy="38201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40</a:t>
            </a:fld>
            <a:endParaRPr spc="7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2107"/>
            <a:ext cx="8869045" cy="605155"/>
          </a:xfrm>
          <a:prstGeom prst="rect">
            <a:avLst/>
          </a:prstGeom>
        </p:spPr>
        <p:txBody>
          <a:bodyPr vert="horz" wrap="square" lIns="0" tIns="12700" rIns="0" bIns="0" rtlCol="0">
            <a:spAutoFit/>
          </a:bodyPr>
          <a:lstStyle/>
          <a:p>
            <a:pPr marL="241300" indent="-228600">
              <a:lnSpc>
                <a:spcPts val="2280"/>
              </a:lnSpc>
              <a:spcBef>
                <a:spcPts val="100"/>
              </a:spcBef>
              <a:buFont typeface="Arial"/>
              <a:buChar char="•"/>
              <a:tabLst>
                <a:tab pos="240665" algn="l"/>
                <a:tab pos="241300" algn="l"/>
              </a:tabLst>
            </a:pPr>
            <a:r>
              <a:rPr sz="2000" spc="-130" dirty="0">
                <a:solidFill>
                  <a:srgbClr val="292929"/>
                </a:solidFill>
                <a:latin typeface="Microsoft Sans Serif"/>
                <a:cs typeface="Microsoft Sans Serif"/>
              </a:rPr>
              <a:t>The</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place</a:t>
            </a:r>
            <a:r>
              <a:rPr sz="2000" spc="70" dirty="0">
                <a:solidFill>
                  <a:srgbClr val="292929"/>
                </a:solidFill>
                <a:latin typeface="Microsoft Sans Serif"/>
                <a:cs typeface="Microsoft Sans Serif"/>
              </a:rPr>
              <a:t> </a:t>
            </a:r>
            <a:r>
              <a:rPr sz="2000" spc="-25" dirty="0">
                <a:solidFill>
                  <a:srgbClr val="292929"/>
                </a:solidFill>
                <a:latin typeface="Microsoft Sans Serif"/>
                <a:cs typeface="Microsoft Sans Serif"/>
              </a:rPr>
              <a:t>from</a:t>
            </a:r>
            <a:r>
              <a:rPr sz="2000" spc="70" dirty="0">
                <a:solidFill>
                  <a:srgbClr val="292929"/>
                </a:solidFill>
                <a:latin typeface="Microsoft Sans Serif"/>
                <a:cs typeface="Microsoft Sans Serif"/>
              </a:rPr>
              <a:t> </a:t>
            </a:r>
            <a:r>
              <a:rPr sz="2000" spc="-70" dirty="0">
                <a:solidFill>
                  <a:srgbClr val="292929"/>
                </a:solidFill>
                <a:latin typeface="Microsoft Sans Serif"/>
                <a:cs typeface="Microsoft Sans Serif"/>
              </a:rPr>
              <a:t>where</a:t>
            </a:r>
            <a:r>
              <a:rPr sz="2000" spc="90" dirty="0">
                <a:solidFill>
                  <a:srgbClr val="292929"/>
                </a:solidFill>
                <a:latin typeface="Microsoft Sans Serif"/>
                <a:cs typeface="Microsoft Sans Serif"/>
              </a:rPr>
              <a:t> </a:t>
            </a:r>
            <a:r>
              <a:rPr sz="2000" spc="-85" dirty="0">
                <a:solidFill>
                  <a:srgbClr val="292929"/>
                </a:solidFill>
                <a:latin typeface="Microsoft Sans Serif"/>
                <a:cs typeface="Microsoft Sans Serif"/>
              </a:rPr>
              <a:t>launches</a:t>
            </a:r>
            <a:r>
              <a:rPr sz="2000" spc="50" dirty="0">
                <a:solidFill>
                  <a:srgbClr val="292929"/>
                </a:solidFill>
                <a:latin typeface="Microsoft Sans Serif"/>
                <a:cs typeface="Microsoft Sans Serif"/>
              </a:rPr>
              <a:t> </a:t>
            </a:r>
            <a:r>
              <a:rPr sz="2000" spc="-80" dirty="0">
                <a:solidFill>
                  <a:srgbClr val="292929"/>
                </a:solidFill>
                <a:latin typeface="Microsoft Sans Serif"/>
                <a:cs typeface="Microsoft Sans Serif"/>
              </a:rPr>
              <a:t>are</a:t>
            </a:r>
            <a:r>
              <a:rPr sz="2000" spc="80" dirty="0">
                <a:solidFill>
                  <a:srgbClr val="292929"/>
                </a:solidFill>
                <a:latin typeface="Microsoft Sans Serif"/>
                <a:cs typeface="Microsoft Sans Serif"/>
              </a:rPr>
              <a:t> </a:t>
            </a:r>
            <a:r>
              <a:rPr sz="2000" spc="-45" dirty="0">
                <a:solidFill>
                  <a:srgbClr val="292929"/>
                </a:solidFill>
                <a:latin typeface="Microsoft Sans Serif"/>
                <a:cs typeface="Microsoft Sans Serif"/>
              </a:rPr>
              <a:t>done</a:t>
            </a:r>
            <a:r>
              <a:rPr sz="2000" spc="100" dirty="0">
                <a:solidFill>
                  <a:srgbClr val="292929"/>
                </a:solidFill>
                <a:latin typeface="Microsoft Sans Serif"/>
                <a:cs typeface="Microsoft Sans Serif"/>
              </a:rPr>
              <a:t> </a:t>
            </a:r>
            <a:r>
              <a:rPr sz="2000" spc="-120" dirty="0">
                <a:solidFill>
                  <a:srgbClr val="292929"/>
                </a:solidFill>
                <a:latin typeface="Microsoft Sans Serif"/>
                <a:cs typeface="Microsoft Sans Serif"/>
              </a:rPr>
              <a:t>seems</a:t>
            </a:r>
            <a:r>
              <a:rPr sz="2000" spc="60" dirty="0">
                <a:solidFill>
                  <a:srgbClr val="292929"/>
                </a:solidFill>
                <a:latin typeface="Microsoft Sans Serif"/>
                <a:cs typeface="Microsoft Sans Serif"/>
              </a:rPr>
              <a:t> </a:t>
            </a:r>
            <a:r>
              <a:rPr sz="2000" spc="35" dirty="0">
                <a:solidFill>
                  <a:srgbClr val="292929"/>
                </a:solidFill>
                <a:latin typeface="Microsoft Sans Serif"/>
                <a:cs typeface="Microsoft Sans Serif"/>
              </a:rPr>
              <a:t>to</a:t>
            </a:r>
            <a:r>
              <a:rPr sz="2000" spc="85" dirty="0">
                <a:solidFill>
                  <a:srgbClr val="292929"/>
                </a:solidFill>
                <a:latin typeface="Microsoft Sans Serif"/>
                <a:cs typeface="Microsoft Sans Serif"/>
              </a:rPr>
              <a:t> </a:t>
            </a:r>
            <a:r>
              <a:rPr sz="2000" spc="-50" dirty="0">
                <a:solidFill>
                  <a:srgbClr val="292929"/>
                </a:solidFill>
                <a:latin typeface="Microsoft Sans Serif"/>
                <a:cs typeface="Microsoft Sans Serif"/>
              </a:rPr>
              <a:t>be</a:t>
            </a:r>
            <a:r>
              <a:rPr sz="2000" spc="75" dirty="0">
                <a:solidFill>
                  <a:srgbClr val="292929"/>
                </a:solidFill>
                <a:latin typeface="Microsoft Sans Serif"/>
                <a:cs typeface="Microsoft Sans Serif"/>
              </a:rPr>
              <a:t> </a:t>
            </a:r>
            <a:r>
              <a:rPr sz="2000" spc="-135" dirty="0">
                <a:solidFill>
                  <a:srgbClr val="292929"/>
                </a:solidFill>
                <a:latin typeface="Microsoft Sans Serif"/>
                <a:cs typeface="Microsoft Sans Serif"/>
              </a:rPr>
              <a:t>a</a:t>
            </a:r>
            <a:r>
              <a:rPr sz="2000" spc="75" dirty="0">
                <a:solidFill>
                  <a:srgbClr val="292929"/>
                </a:solidFill>
                <a:latin typeface="Microsoft Sans Serif"/>
                <a:cs typeface="Microsoft Sans Serif"/>
              </a:rPr>
              <a:t> </a:t>
            </a:r>
            <a:r>
              <a:rPr sz="2000" spc="-70" dirty="0">
                <a:solidFill>
                  <a:srgbClr val="292929"/>
                </a:solidFill>
                <a:latin typeface="Microsoft Sans Serif"/>
                <a:cs typeface="Microsoft Sans Serif"/>
              </a:rPr>
              <a:t>very</a:t>
            </a:r>
            <a:r>
              <a:rPr sz="2000" spc="75" dirty="0">
                <a:solidFill>
                  <a:srgbClr val="292929"/>
                </a:solidFill>
                <a:latin typeface="Microsoft Sans Serif"/>
                <a:cs typeface="Microsoft Sans Serif"/>
              </a:rPr>
              <a:t> </a:t>
            </a:r>
            <a:r>
              <a:rPr sz="2000" spc="-15" dirty="0">
                <a:solidFill>
                  <a:srgbClr val="292929"/>
                </a:solidFill>
                <a:latin typeface="Microsoft Sans Serif"/>
                <a:cs typeface="Microsoft Sans Serif"/>
              </a:rPr>
              <a:t>important</a:t>
            </a:r>
            <a:r>
              <a:rPr sz="2000" spc="85" dirty="0">
                <a:solidFill>
                  <a:srgbClr val="292929"/>
                </a:solidFill>
                <a:latin typeface="Microsoft Sans Serif"/>
                <a:cs typeface="Microsoft Sans Serif"/>
              </a:rPr>
              <a:t> </a:t>
            </a:r>
            <a:r>
              <a:rPr sz="2000" spc="-30" dirty="0">
                <a:solidFill>
                  <a:srgbClr val="292929"/>
                </a:solidFill>
                <a:latin typeface="Microsoft Sans Serif"/>
                <a:cs typeface="Microsoft Sans Serif"/>
              </a:rPr>
              <a:t>factor</a:t>
            </a:r>
            <a:r>
              <a:rPr sz="2000" spc="8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endParaRPr sz="2000">
              <a:latin typeface="Microsoft Sans Serif"/>
              <a:cs typeface="Microsoft Sans Serif"/>
            </a:endParaRPr>
          </a:p>
          <a:p>
            <a:pPr marL="241300">
              <a:lnSpc>
                <a:spcPts val="2280"/>
              </a:lnSpc>
            </a:pPr>
            <a:r>
              <a:rPr sz="2000" spc="-110" dirty="0">
                <a:solidFill>
                  <a:srgbClr val="292929"/>
                </a:solidFill>
                <a:latin typeface="Microsoft Sans Serif"/>
                <a:cs typeface="Microsoft Sans Serif"/>
              </a:rPr>
              <a:t>success</a:t>
            </a:r>
            <a:r>
              <a:rPr sz="2000" spc="2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35" dirty="0">
                <a:solidFill>
                  <a:srgbClr val="292929"/>
                </a:solidFill>
                <a:latin typeface="Microsoft Sans Serif"/>
                <a:cs typeface="Microsoft Sans Serif"/>
              </a:rPr>
              <a:t> </a:t>
            </a:r>
            <a:r>
              <a:rPr sz="2000" spc="-65" dirty="0">
                <a:solidFill>
                  <a:srgbClr val="292929"/>
                </a:solidFill>
                <a:latin typeface="Microsoft Sans Serif"/>
                <a:cs typeface="Microsoft Sans Serif"/>
              </a:rPr>
              <a:t>missions.</a:t>
            </a:r>
            <a:endParaRPr sz="2000">
              <a:latin typeface="Microsoft Sans Serif"/>
              <a:cs typeface="Microsoft Sans Serif"/>
            </a:endParaRPr>
          </a:p>
        </p:txBody>
      </p:sp>
      <p:sp>
        <p:nvSpPr>
          <p:cNvPr id="3" name="object 3"/>
          <p:cNvSpPr txBox="1">
            <a:spLocks noGrp="1"/>
          </p:cNvSpPr>
          <p:nvPr>
            <p:ph type="title"/>
          </p:nvPr>
        </p:nvSpPr>
        <p:spPr>
          <a:xfrm>
            <a:off x="848994" y="418528"/>
            <a:ext cx="5596255" cy="589915"/>
          </a:xfrm>
          <a:prstGeom prst="rect">
            <a:avLst/>
          </a:prstGeom>
        </p:spPr>
        <p:txBody>
          <a:bodyPr vert="horz" wrap="square" lIns="0" tIns="12700" rIns="0" bIns="0" rtlCol="0">
            <a:spAutoFit/>
          </a:bodyPr>
          <a:lstStyle/>
          <a:p>
            <a:pPr marL="12700">
              <a:lnSpc>
                <a:spcPct val="100000"/>
              </a:lnSpc>
              <a:spcBef>
                <a:spcPts val="100"/>
              </a:spcBef>
            </a:pPr>
            <a:r>
              <a:rPr spc="-180" dirty="0"/>
              <a:t>Successful</a:t>
            </a:r>
            <a:r>
              <a:rPr spc="120" dirty="0"/>
              <a:t> </a:t>
            </a:r>
            <a:r>
              <a:rPr spc="-175" dirty="0"/>
              <a:t>Launches</a:t>
            </a:r>
            <a:r>
              <a:rPr spc="125" dirty="0"/>
              <a:t> </a:t>
            </a:r>
            <a:r>
              <a:rPr spc="-65" dirty="0"/>
              <a:t>by</a:t>
            </a:r>
            <a:r>
              <a:rPr spc="125" dirty="0"/>
              <a:t> </a:t>
            </a:r>
            <a:r>
              <a:rPr spc="-130" dirty="0"/>
              <a:t>Site</a:t>
            </a:r>
          </a:p>
        </p:txBody>
      </p:sp>
      <p:pic>
        <p:nvPicPr>
          <p:cNvPr id="4" name="object 4"/>
          <p:cNvPicPr/>
          <p:nvPr/>
        </p:nvPicPr>
        <p:blipFill>
          <a:blip r:embed="rId2" cstate="print"/>
          <a:stretch>
            <a:fillRect/>
          </a:stretch>
        </p:blipFill>
        <p:spPr>
          <a:xfrm>
            <a:off x="2755900" y="1442719"/>
            <a:ext cx="5773420" cy="397255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42</a:t>
            </a:fld>
            <a:endParaRPr spc="7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5434647"/>
            <a:ext cx="5612130" cy="360680"/>
          </a:xfrm>
          <a:prstGeom prst="rect">
            <a:avLst/>
          </a:prstGeom>
        </p:spPr>
        <p:txBody>
          <a:bodyPr vert="horz" wrap="square" lIns="0" tIns="12700" rIns="0" bIns="0" rtlCol="0">
            <a:spAutoFit/>
          </a:bodyPr>
          <a:lstStyle/>
          <a:p>
            <a:pPr marL="241300" indent="-229235">
              <a:lnSpc>
                <a:spcPct val="100000"/>
              </a:lnSpc>
              <a:spcBef>
                <a:spcPts val="100"/>
              </a:spcBef>
              <a:buFont typeface="Arial"/>
              <a:buChar char="•"/>
              <a:tabLst>
                <a:tab pos="241300" algn="l"/>
                <a:tab pos="241935" algn="l"/>
              </a:tabLst>
            </a:pPr>
            <a:r>
              <a:rPr sz="2200" spc="40" dirty="0">
                <a:solidFill>
                  <a:srgbClr val="292929"/>
                </a:solidFill>
                <a:latin typeface="Microsoft Sans Serif"/>
                <a:cs typeface="Microsoft Sans Serif"/>
              </a:rPr>
              <a:t>76.9%</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8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7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20" dirty="0">
                <a:solidFill>
                  <a:srgbClr val="292929"/>
                </a:solidFill>
                <a:latin typeface="Microsoft Sans Serif"/>
                <a:cs typeface="Microsoft Sans Serif"/>
              </a:rPr>
              <a:t>in</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this</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site.</a:t>
            </a:r>
            <a:endParaRPr sz="2200">
              <a:latin typeface="Microsoft Sans Serif"/>
              <a:cs typeface="Microsoft Sans Serif"/>
            </a:endParaRPr>
          </a:p>
        </p:txBody>
      </p:sp>
      <p:sp>
        <p:nvSpPr>
          <p:cNvPr id="3" name="object 3"/>
          <p:cNvSpPr txBox="1">
            <a:spLocks noGrp="1"/>
          </p:cNvSpPr>
          <p:nvPr>
            <p:ph type="title"/>
          </p:nvPr>
        </p:nvSpPr>
        <p:spPr>
          <a:xfrm>
            <a:off x="848994" y="418528"/>
            <a:ext cx="7621270" cy="589915"/>
          </a:xfrm>
          <a:prstGeom prst="rect">
            <a:avLst/>
          </a:prstGeom>
        </p:spPr>
        <p:txBody>
          <a:bodyPr vert="horz" wrap="square" lIns="0" tIns="12700" rIns="0" bIns="0" rtlCol="0">
            <a:spAutoFit/>
          </a:bodyPr>
          <a:lstStyle/>
          <a:p>
            <a:pPr marL="12700">
              <a:lnSpc>
                <a:spcPct val="100000"/>
              </a:lnSpc>
              <a:spcBef>
                <a:spcPts val="100"/>
              </a:spcBef>
            </a:pPr>
            <a:r>
              <a:rPr spc="-150" dirty="0"/>
              <a:t>Lau</a:t>
            </a:r>
            <a:r>
              <a:rPr spc="-165" dirty="0"/>
              <a:t>nch</a:t>
            </a:r>
            <a:r>
              <a:rPr spc="135" dirty="0"/>
              <a:t> </a:t>
            </a:r>
            <a:r>
              <a:rPr spc="-520" dirty="0"/>
              <a:t>S</a:t>
            </a:r>
            <a:r>
              <a:rPr spc="-204" dirty="0"/>
              <a:t>uccess</a:t>
            </a:r>
            <a:r>
              <a:rPr spc="150" dirty="0"/>
              <a:t> </a:t>
            </a:r>
            <a:r>
              <a:rPr spc="-120" dirty="0"/>
              <a:t>Rati</a:t>
            </a:r>
            <a:r>
              <a:rPr spc="-145" dirty="0"/>
              <a:t>o</a:t>
            </a:r>
            <a:r>
              <a:rPr spc="110" dirty="0"/>
              <a:t> </a:t>
            </a:r>
            <a:r>
              <a:rPr spc="10" dirty="0"/>
              <a:t>for</a:t>
            </a:r>
            <a:r>
              <a:rPr spc="135" dirty="0"/>
              <a:t> </a:t>
            </a:r>
            <a:r>
              <a:rPr spc="-450" dirty="0"/>
              <a:t>KS</a:t>
            </a:r>
            <a:r>
              <a:rPr spc="-480" dirty="0"/>
              <a:t>C</a:t>
            </a:r>
            <a:r>
              <a:rPr spc="130" dirty="0"/>
              <a:t> </a:t>
            </a:r>
            <a:r>
              <a:rPr spc="-345" dirty="0"/>
              <a:t>LC</a:t>
            </a:r>
            <a:r>
              <a:rPr spc="5" dirty="0"/>
              <a:t>-</a:t>
            </a:r>
            <a:r>
              <a:rPr spc="65" dirty="0"/>
              <a:t>39A</a:t>
            </a:r>
          </a:p>
        </p:txBody>
      </p:sp>
      <p:pic>
        <p:nvPicPr>
          <p:cNvPr id="4" name="object 4"/>
          <p:cNvPicPr/>
          <p:nvPr/>
        </p:nvPicPr>
        <p:blipFill>
          <a:blip r:embed="rId2" cstate="print"/>
          <a:stretch>
            <a:fillRect/>
          </a:stretch>
        </p:blipFill>
        <p:spPr>
          <a:xfrm>
            <a:off x="3208020" y="2047239"/>
            <a:ext cx="5775959" cy="27635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43</a:t>
            </a:fld>
            <a:endParaRPr spc="7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968756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5" dirty="0">
                <a:solidFill>
                  <a:srgbClr val="292929"/>
                </a:solidFill>
                <a:latin typeface="Microsoft Sans Serif"/>
                <a:cs typeface="Microsoft Sans Serif"/>
              </a:rPr>
              <a:t>Payloads</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under</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6,000kg</a:t>
            </a:r>
            <a:r>
              <a:rPr sz="2200" spc="10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215" dirty="0">
                <a:solidFill>
                  <a:srgbClr val="292929"/>
                </a:solidFill>
                <a:latin typeface="Microsoft Sans Serif"/>
                <a:cs typeface="Microsoft Sans Serif"/>
              </a:rPr>
              <a:t>FT</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boosters</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combination.</a:t>
            </a:r>
            <a:endParaRPr sz="220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pic>
        <p:nvPicPr>
          <p:cNvPr id="4" name="object 4"/>
          <p:cNvPicPr/>
          <p:nvPr/>
        </p:nvPicPr>
        <p:blipFill>
          <a:blip r:embed="rId2" cstate="print"/>
          <a:stretch>
            <a:fillRect/>
          </a:stretch>
        </p:blipFill>
        <p:spPr>
          <a:xfrm>
            <a:off x="2816860" y="1666239"/>
            <a:ext cx="6309360" cy="35255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44</a:t>
            </a:fld>
            <a:endParaRPr spc="7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5434647"/>
            <a:ext cx="8232140" cy="36068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95" dirty="0">
                <a:solidFill>
                  <a:srgbClr val="292929"/>
                </a:solidFill>
                <a:latin typeface="Microsoft Sans Serif"/>
                <a:cs typeface="Microsoft Sans Serif"/>
              </a:rPr>
              <a:t>There’s</a:t>
            </a:r>
            <a:r>
              <a:rPr sz="2200" spc="85" dirty="0">
                <a:solidFill>
                  <a:srgbClr val="292929"/>
                </a:solidFill>
                <a:latin typeface="Microsoft Sans Serif"/>
                <a:cs typeface="Microsoft Sans Serif"/>
              </a:rPr>
              <a:t> </a:t>
            </a:r>
            <a:r>
              <a:rPr sz="2200" spc="5" dirty="0">
                <a:solidFill>
                  <a:srgbClr val="292929"/>
                </a:solidFill>
                <a:latin typeface="Microsoft Sans Serif"/>
                <a:cs typeface="Microsoft Sans Serif"/>
              </a:rPr>
              <a:t>not</a:t>
            </a:r>
            <a:r>
              <a:rPr sz="2200" spc="65" dirty="0">
                <a:solidFill>
                  <a:srgbClr val="292929"/>
                </a:solidFill>
                <a:latin typeface="Microsoft Sans Serif"/>
                <a:cs typeface="Microsoft Sans Serif"/>
              </a:rPr>
              <a:t> </a:t>
            </a:r>
            <a:r>
              <a:rPr sz="2200" spc="-50" dirty="0">
                <a:solidFill>
                  <a:srgbClr val="292929"/>
                </a:solidFill>
                <a:latin typeface="Microsoft Sans Serif"/>
                <a:cs typeface="Microsoft Sans Serif"/>
              </a:rPr>
              <a:t>enough</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estimate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risk</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60" dirty="0">
                <a:solidFill>
                  <a:srgbClr val="292929"/>
                </a:solidFill>
                <a:latin typeface="Microsoft Sans Serif"/>
                <a:cs typeface="Microsoft Sans Serif"/>
              </a:rPr>
              <a:t> </a:t>
            </a:r>
            <a:r>
              <a:rPr sz="2200" spc="-95" dirty="0">
                <a:solidFill>
                  <a:srgbClr val="292929"/>
                </a:solidFill>
                <a:latin typeface="Microsoft Sans Serif"/>
                <a:cs typeface="Microsoft Sans Serif"/>
              </a:rPr>
              <a:t>launches</a:t>
            </a:r>
            <a:r>
              <a:rPr sz="2200" spc="90"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endParaRPr sz="2200">
              <a:latin typeface="Microsoft Sans Serif"/>
              <a:cs typeface="Microsoft Sans Serif"/>
            </a:endParaRPr>
          </a:p>
        </p:txBody>
      </p:sp>
      <p:sp>
        <p:nvSpPr>
          <p:cNvPr id="3" name="object 3"/>
          <p:cNvSpPr txBox="1">
            <a:spLocks noGrp="1"/>
          </p:cNvSpPr>
          <p:nvPr>
            <p:ph type="title"/>
          </p:nvPr>
        </p:nvSpPr>
        <p:spPr>
          <a:xfrm>
            <a:off x="848994" y="418528"/>
            <a:ext cx="5778500" cy="589915"/>
          </a:xfrm>
          <a:prstGeom prst="rect">
            <a:avLst/>
          </a:prstGeom>
        </p:spPr>
        <p:txBody>
          <a:bodyPr vert="horz" wrap="square" lIns="0" tIns="12700" rIns="0" bIns="0" rtlCol="0">
            <a:spAutoFit/>
          </a:bodyPr>
          <a:lstStyle/>
          <a:p>
            <a:pPr marL="12700">
              <a:lnSpc>
                <a:spcPct val="100000"/>
              </a:lnSpc>
              <a:spcBef>
                <a:spcPts val="100"/>
              </a:spcBef>
            </a:pPr>
            <a:r>
              <a:rPr spc="-140" dirty="0"/>
              <a:t>Payload</a:t>
            </a:r>
            <a:r>
              <a:rPr spc="110" dirty="0"/>
              <a:t> </a:t>
            </a:r>
            <a:r>
              <a:rPr spc="-180" dirty="0"/>
              <a:t>vs.</a:t>
            </a:r>
            <a:r>
              <a:rPr spc="110" dirty="0"/>
              <a:t> </a:t>
            </a:r>
            <a:r>
              <a:rPr spc="-160" dirty="0"/>
              <a:t>Launch</a:t>
            </a:r>
            <a:r>
              <a:rPr spc="90" dirty="0"/>
              <a:t> </a:t>
            </a:r>
            <a:r>
              <a:rPr spc="-130" dirty="0"/>
              <a:t>Outcome</a:t>
            </a:r>
          </a:p>
        </p:txBody>
      </p:sp>
      <p:pic>
        <p:nvPicPr>
          <p:cNvPr id="4" name="object 4"/>
          <p:cNvPicPr/>
          <p:nvPr/>
        </p:nvPicPr>
        <p:blipFill>
          <a:blip r:embed="rId2" cstate="print"/>
          <a:stretch>
            <a:fillRect/>
          </a:stretch>
        </p:blipFill>
        <p:spPr>
          <a:xfrm>
            <a:off x="2872739" y="1656079"/>
            <a:ext cx="6309360" cy="354584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45</a:t>
            </a:fld>
            <a:endParaRPr spc="7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2098421"/>
            <a:ext cx="5086350" cy="2393950"/>
          </a:xfrm>
          <a:prstGeom prst="rect">
            <a:avLst/>
          </a:prstGeom>
        </p:spPr>
        <p:txBody>
          <a:bodyPr vert="horz" wrap="square" lIns="0" tIns="12700" rIns="0" bIns="0" rtlCol="0">
            <a:spAutoFit/>
          </a:bodyPr>
          <a:lstStyle/>
          <a:p>
            <a:pPr marL="241300" marR="147955" indent="-228600">
              <a:lnSpc>
                <a:spcPct val="100000"/>
              </a:lnSpc>
              <a:spcBef>
                <a:spcPts val="100"/>
              </a:spcBef>
              <a:buFont typeface="Arial"/>
              <a:buChar char="•"/>
              <a:tabLst>
                <a:tab pos="240665" algn="l"/>
                <a:tab pos="241300" algn="l"/>
              </a:tabLst>
            </a:pPr>
            <a:r>
              <a:rPr sz="2200" spc="-60" dirty="0">
                <a:solidFill>
                  <a:srgbClr val="292929"/>
                </a:solidFill>
                <a:latin typeface="Microsoft Sans Serif"/>
                <a:cs typeface="Microsoft Sans Serif"/>
              </a:rPr>
              <a:t>Four</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a:t>
            </a:r>
            <a:r>
              <a:rPr sz="2200" spc="65"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models</a:t>
            </a:r>
            <a:r>
              <a:rPr sz="2200" spc="6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tested, </a:t>
            </a:r>
            <a:r>
              <a:rPr sz="2200" spc="-4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10" dirty="0">
                <a:solidFill>
                  <a:srgbClr val="292929"/>
                </a:solidFill>
                <a:latin typeface="Microsoft Sans Serif"/>
                <a:cs typeface="Microsoft Sans Serif"/>
              </a:rPr>
              <a:t>their</a:t>
            </a:r>
            <a:r>
              <a:rPr sz="2200" spc="7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accuracies</a:t>
            </a:r>
            <a:r>
              <a:rPr sz="2200" spc="80"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0" dirty="0">
                <a:solidFill>
                  <a:srgbClr val="292929"/>
                </a:solidFill>
                <a:latin typeface="Microsoft Sans Serif"/>
                <a:cs typeface="Microsoft Sans Serif"/>
              </a:rPr>
              <a:t> </a:t>
            </a:r>
            <a:r>
              <a:rPr sz="2200" spc="15" dirty="0">
                <a:solidFill>
                  <a:srgbClr val="292929"/>
                </a:solidFill>
                <a:latin typeface="Microsoft Sans Serif"/>
                <a:cs typeface="Microsoft Sans Serif"/>
              </a:rPr>
              <a:t>plotted</a:t>
            </a:r>
            <a:r>
              <a:rPr sz="2200" spc="50" dirty="0">
                <a:solidFill>
                  <a:srgbClr val="292929"/>
                </a:solidFill>
                <a:latin typeface="Microsoft Sans Serif"/>
                <a:cs typeface="Microsoft Sans Serif"/>
              </a:rPr>
              <a:t> </a:t>
            </a:r>
            <a:r>
              <a:rPr sz="2200" spc="-65" dirty="0">
                <a:solidFill>
                  <a:srgbClr val="292929"/>
                </a:solidFill>
                <a:latin typeface="Microsoft Sans Serif"/>
                <a:cs typeface="Microsoft Sans Serif"/>
              </a:rPr>
              <a:t>beside;</a:t>
            </a:r>
            <a:endParaRPr sz="2200">
              <a:latin typeface="Microsoft Sans Serif"/>
              <a:cs typeface="Microsoft Sans Serif"/>
            </a:endParaRPr>
          </a:p>
          <a:p>
            <a:pPr>
              <a:lnSpc>
                <a:spcPct val="100000"/>
              </a:lnSpc>
              <a:buClr>
                <a:srgbClr val="292929"/>
              </a:buClr>
              <a:buFont typeface="Arial"/>
              <a:buChar char="•"/>
            </a:pPr>
            <a:endParaRPr sz="2500">
              <a:latin typeface="Microsoft Sans Serif"/>
              <a:cs typeface="Microsoft Sans Serif"/>
            </a:endParaRPr>
          </a:p>
          <a:p>
            <a:pPr>
              <a:lnSpc>
                <a:spcPct val="100000"/>
              </a:lnSpc>
              <a:spcBef>
                <a:spcPts val="5"/>
              </a:spcBef>
              <a:buClr>
                <a:srgbClr val="292929"/>
              </a:buClr>
              <a:buFont typeface="Arial"/>
              <a:buChar char="•"/>
            </a:pPr>
            <a:endParaRPr sz="2300">
              <a:latin typeface="Microsoft Sans Serif"/>
              <a:cs typeface="Microsoft Sans Serif"/>
            </a:endParaRPr>
          </a:p>
          <a:p>
            <a:pPr marL="241300" marR="5080" indent="-228600">
              <a:lnSpc>
                <a:spcPct val="100000"/>
              </a:lnSpc>
              <a:spcBef>
                <a:spcPts val="5"/>
              </a:spcBef>
              <a:buFont typeface="Arial"/>
              <a:buChar char="•"/>
              <a:tabLst>
                <a:tab pos="240665" algn="l"/>
                <a:tab pos="241300" algn="l"/>
              </a:tabLst>
            </a:pPr>
            <a:r>
              <a:rPr sz="2200" spc="-145" dirty="0">
                <a:solidFill>
                  <a:srgbClr val="292929"/>
                </a:solidFill>
                <a:latin typeface="Microsoft Sans Serif"/>
                <a:cs typeface="Microsoft Sans Serif"/>
              </a:rPr>
              <a:t>The</a:t>
            </a:r>
            <a:r>
              <a:rPr sz="2200" spc="70"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60"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6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highest</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 </a:t>
            </a:r>
            <a:r>
              <a:rPr sz="2200" spc="-570" dirty="0">
                <a:solidFill>
                  <a:srgbClr val="292929"/>
                </a:solidFill>
                <a:latin typeface="Microsoft Sans Serif"/>
                <a:cs typeface="Microsoft Sans Serif"/>
              </a:rPr>
              <a:t> </a:t>
            </a:r>
            <a:r>
              <a:rPr sz="2200" spc="-110" dirty="0">
                <a:solidFill>
                  <a:srgbClr val="292929"/>
                </a:solidFill>
                <a:latin typeface="Microsoft Sans Serif"/>
                <a:cs typeface="Microsoft Sans Serif"/>
              </a:rPr>
              <a:t>accuracy</a:t>
            </a:r>
            <a:r>
              <a:rPr sz="2200" spc="36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 </a:t>
            </a:r>
            <a:r>
              <a:rPr sz="2200" spc="-65" dirty="0">
                <a:solidFill>
                  <a:srgbClr val="292929"/>
                </a:solidFill>
                <a:latin typeface="Microsoft Sans Serif"/>
                <a:cs typeface="Microsoft Sans Serif"/>
              </a:rPr>
              <a:t>Decision </a:t>
            </a:r>
            <a:r>
              <a:rPr sz="2200" spc="-120" dirty="0">
                <a:solidFill>
                  <a:srgbClr val="292929"/>
                </a:solidFill>
                <a:latin typeface="Microsoft Sans Serif"/>
                <a:cs typeface="Microsoft Sans Serif"/>
              </a:rPr>
              <a:t>Tree</a:t>
            </a:r>
            <a:r>
              <a:rPr sz="2200" spc="345" dirty="0">
                <a:solidFill>
                  <a:srgbClr val="292929"/>
                </a:solidFill>
                <a:latin typeface="Microsoft Sans Serif"/>
                <a:cs typeface="Microsoft Sans Serif"/>
              </a:rPr>
              <a:t> </a:t>
            </a:r>
            <a:r>
              <a:rPr sz="2200" spc="-85" dirty="0">
                <a:solidFill>
                  <a:srgbClr val="292929"/>
                </a:solidFill>
                <a:latin typeface="Microsoft Sans Serif"/>
                <a:cs typeface="Microsoft Sans Serif"/>
              </a:rPr>
              <a:t>Classifier, </a:t>
            </a:r>
            <a:r>
              <a:rPr sz="2200" spc="-80" dirty="0">
                <a:solidFill>
                  <a:srgbClr val="292929"/>
                </a:solidFill>
                <a:latin typeface="Microsoft Sans Serif"/>
                <a:cs typeface="Microsoft Sans Serif"/>
              </a:rPr>
              <a:t> </a:t>
            </a:r>
            <a:r>
              <a:rPr sz="2200" spc="-60" dirty="0">
                <a:solidFill>
                  <a:srgbClr val="292929"/>
                </a:solidFill>
                <a:latin typeface="Microsoft Sans Serif"/>
                <a:cs typeface="Microsoft Sans Serif"/>
              </a:rPr>
              <a:t>which</a:t>
            </a:r>
            <a:r>
              <a:rPr sz="2200" spc="75" dirty="0">
                <a:solidFill>
                  <a:srgbClr val="292929"/>
                </a:solidFill>
                <a:latin typeface="Microsoft Sans Serif"/>
                <a:cs typeface="Microsoft Sans Serif"/>
              </a:rPr>
              <a:t> </a:t>
            </a:r>
            <a:r>
              <a:rPr sz="2200" spc="-120" dirty="0">
                <a:solidFill>
                  <a:srgbClr val="292929"/>
                </a:solidFill>
                <a:latin typeface="Microsoft Sans Serif"/>
                <a:cs typeface="Microsoft Sans Serif"/>
              </a:rPr>
              <a:t>has</a:t>
            </a:r>
            <a:r>
              <a:rPr sz="2200" spc="7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accuracies</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than</a:t>
            </a:r>
            <a:r>
              <a:rPr sz="2200" spc="65" dirty="0">
                <a:solidFill>
                  <a:srgbClr val="292929"/>
                </a:solidFill>
                <a:latin typeface="Microsoft Sans Serif"/>
                <a:cs typeface="Microsoft Sans Serif"/>
              </a:rPr>
              <a:t> </a:t>
            </a:r>
            <a:r>
              <a:rPr sz="2200" spc="25" dirty="0">
                <a:solidFill>
                  <a:srgbClr val="292929"/>
                </a:solidFill>
                <a:latin typeface="Microsoft Sans Serif"/>
                <a:cs typeface="Microsoft Sans Serif"/>
              </a:rPr>
              <a:t>87%.</a:t>
            </a:r>
            <a:endParaRPr sz="2200">
              <a:latin typeface="Microsoft Sans Serif"/>
              <a:cs typeface="Microsoft Sans Serif"/>
            </a:endParaRPr>
          </a:p>
        </p:txBody>
      </p:sp>
      <p:sp>
        <p:nvSpPr>
          <p:cNvPr id="3" name="object 3"/>
          <p:cNvSpPr txBox="1">
            <a:spLocks noGrp="1"/>
          </p:cNvSpPr>
          <p:nvPr>
            <p:ph type="title"/>
          </p:nvPr>
        </p:nvSpPr>
        <p:spPr>
          <a:xfrm>
            <a:off x="848994" y="418782"/>
            <a:ext cx="4533265" cy="589915"/>
          </a:xfrm>
          <a:prstGeom prst="rect">
            <a:avLst/>
          </a:prstGeom>
        </p:spPr>
        <p:txBody>
          <a:bodyPr vert="horz" wrap="square" lIns="0" tIns="12700" rIns="0" bIns="0" rtlCol="0">
            <a:spAutoFit/>
          </a:bodyPr>
          <a:lstStyle/>
          <a:p>
            <a:pPr marL="12700">
              <a:lnSpc>
                <a:spcPct val="100000"/>
              </a:lnSpc>
              <a:spcBef>
                <a:spcPts val="100"/>
              </a:spcBef>
            </a:pPr>
            <a:r>
              <a:rPr spc="-105" dirty="0"/>
              <a:t>Classification</a:t>
            </a:r>
            <a:r>
              <a:rPr spc="95" dirty="0"/>
              <a:t> </a:t>
            </a:r>
            <a:r>
              <a:rPr spc="-165" dirty="0"/>
              <a:t>Accuracy</a:t>
            </a:r>
          </a:p>
        </p:txBody>
      </p:sp>
      <p:pic>
        <p:nvPicPr>
          <p:cNvPr id="4" name="object 4"/>
          <p:cNvPicPr/>
          <p:nvPr/>
        </p:nvPicPr>
        <p:blipFill>
          <a:blip r:embed="rId2" cstate="print"/>
          <a:stretch>
            <a:fillRect/>
          </a:stretch>
        </p:blipFill>
        <p:spPr>
          <a:xfrm>
            <a:off x="7167880" y="1897379"/>
            <a:ext cx="3677920" cy="26492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47</a:t>
            </a:fld>
            <a:endParaRPr spc="75"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4972367"/>
            <a:ext cx="9220200" cy="63627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000" spc="-65" dirty="0">
                <a:solidFill>
                  <a:srgbClr val="292929"/>
                </a:solidFill>
                <a:latin typeface="Microsoft Sans Serif"/>
                <a:cs typeface="Microsoft Sans Serif"/>
              </a:rPr>
              <a:t>Confusion</a:t>
            </a:r>
            <a:r>
              <a:rPr sz="2000" spc="70" dirty="0">
                <a:solidFill>
                  <a:srgbClr val="292929"/>
                </a:solidFill>
                <a:latin typeface="Microsoft Sans Serif"/>
                <a:cs typeface="Microsoft Sans Serif"/>
              </a:rPr>
              <a:t> </a:t>
            </a:r>
            <a:r>
              <a:rPr sz="2000" spc="-40" dirty="0">
                <a:solidFill>
                  <a:srgbClr val="292929"/>
                </a:solidFill>
                <a:latin typeface="Microsoft Sans Serif"/>
                <a:cs typeface="Microsoft Sans Serif"/>
              </a:rPr>
              <a:t>matrix</a:t>
            </a:r>
            <a:r>
              <a:rPr sz="2000" spc="90"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70" dirty="0">
                <a:solidFill>
                  <a:srgbClr val="292929"/>
                </a:solidFill>
                <a:latin typeface="Microsoft Sans Serif"/>
                <a:cs typeface="Microsoft Sans Serif"/>
              </a:rPr>
              <a:t> </a:t>
            </a:r>
            <a:r>
              <a:rPr sz="2000" spc="-55" dirty="0">
                <a:solidFill>
                  <a:srgbClr val="292929"/>
                </a:solidFill>
                <a:latin typeface="Microsoft Sans Serif"/>
                <a:cs typeface="Microsoft Sans Serif"/>
              </a:rPr>
              <a:t>Decision</a:t>
            </a:r>
            <a:r>
              <a:rPr sz="2000" spc="45" dirty="0">
                <a:solidFill>
                  <a:srgbClr val="292929"/>
                </a:solidFill>
                <a:latin typeface="Microsoft Sans Serif"/>
                <a:cs typeface="Microsoft Sans Serif"/>
              </a:rPr>
              <a:t> </a:t>
            </a:r>
            <a:r>
              <a:rPr sz="2000" spc="-110" dirty="0">
                <a:solidFill>
                  <a:srgbClr val="292929"/>
                </a:solidFill>
                <a:latin typeface="Microsoft Sans Serif"/>
                <a:cs typeface="Microsoft Sans Serif"/>
              </a:rPr>
              <a:t>Tree</a:t>
            </a:r>
            <a:r>
              <a:rPr sz="2000" spc="70" dirty="0">
                <a:solidFill>
                  <a:srgbClr val="292929"/>
                </a:solidFill>
                <a:latin typeface="Microsoft Sans Serif"/>
                <a:cs typeface="Microsoft Sans Serif"/>
              </a:rPr>
              <a:t> </a:t>
            </a:r>
            <a:r>
              <a:rPr sz="2000" spc="-75" dirty="0">
                <a:solidFill>
                  <a:srgbClr val="292929"/>
                </a:solidFill>
                <a:latin typeface="Microsoft Sans Serif"/>
                <a:cs typeface="Microsoft Sans Serif"/>
              </a:rPr>
              <a:t>Classifier</a:t>
            </a:r>
            <a:r>
              <a:rPr sz="2000" spc="40" dirty="0">
                <a:solidFill>
                  <a:srgbClr val="292929"/>
                </a:solidFill>
                <a:latin typeface="Microsoft Sans Serif"/>
                <a:cs typeface="Microsoft Sans Serif"/>
              </a:rPr>
              <a:t> </a:t>
            </a:r>
            <a:r>
              <a:rPr sz="2000" spc="-50" dirty="0">
                <a:solidFill>
                  <a:srgbClr val="292929"/>
                </a:solidFill>
                <a:latin typeface="Microsoft Sans Serif"/>
                <a:cs typeface="Microsoft Sans Serif"/>
              </a:rPr>
              <a:t>proves</a:t>
            </a:r>
            <a:r>
              <a:rPr sz="2000" spc="75" dirty="0">
                <a:solidFill>
                  <a:srgbClr val="292929"/>
                </a:solidFill>
                <a:latin typeface="Microsoft Sans Serif"/>
                <a:cs typeface="Microsoft Sans Serif"/>
              </a:rPr>
              <a:t> </a:t>
            </a:r>
            <a:r>
              <a:rPr sz="2000" spc="-10" dirty="0">
                <a:solidFill>
                  <a:srgbClr val="292929"/>
                </a:solidFill>
                <a:latin typeface="Microsoft Sans Serif"/>
                <a:cs typeface="Microsoft Sans Serif"/>
              </a:rPr>
              <a:t>its</a:t>
            </a:r>
            <a:r>
              <a:rPr sz="2000" spc="75" dirty="0">
                <a:solidFill>
                  <a:srgbClr val="292929"/>
                </a:solidFill>
                <a:latin typeface="Microsoft Sans Serif"/>
                <a:cs typeface="Microsoft Sans Serif"/>
              </a:rPr>
              <a:t> </a:t>
            </a:r>
            <a:r>
              <a:rPr sz="2000" spc="-100" dirty="0">
                <a:solidFill>
                  <a:srgbClr val="292929"/>
                </a:solidFill>
                <a:latin typeface="Microsoft Sans Serif"/>
                <a:cs typeface="Microsoft Sans Serif"/>
              </a:rPr>
              <a:t>accuracy</a:t>
            </a:r>
            <a:r>
              <a:rPr sz="2000" spc="55" dirty="0">
                <a:solidFill>
                  <a:srgbClr val="292929"/>
                </a:solidFill>
                <a:latin typeface="Microsoft Sans Serif"/>
                <a:cs typeface="Microsoft Sans Serif"/>
              </a:rPr>
              <a:t> </a:t>
            </a:r>
            <a:r>
              <a:rPr sz="2000" spc="-40" dirty="0">
                <a:solidFill>
                  <a:srgbClr val="292929"/>
                </a:solidFill>
                <a:latin typeface="Microsoft Sans Serif"/>
                <a:cs typeface="Microsoft Sans Serif"/>
              </a:rPr>
              <a:t>by</a:t>
            </a:r>
            <a:r>
              <a:rPr sz="2000" spc="75" dirty="0">
                <a:solidFill>
                  <a:srgbClr val="292929"/>
                </a:solidFill>
                <a:latin typeface="Microsoft Sans Serif"/>
                <a:cs typeface="Microsoft Sans Serif"/>
              </a:rPr>
              <a:t> </a:t>
            </a:r>
            <a:r>
              <a:rPr sz="2000" spc="-40" dirty="0">
                <a:solidFill>
                  <a:srgbClr val="292929"/>
                </a:solidFill>
                <a:latin typeface="Microsoft Sans Serif"/>
                <a:cs typeface="Microsoft Sans Serif"/>
              </a:rPr>
              <a:t>showing</a:t>
            </a:r>
            <a:r>
              <a:rPr sz="2000" spc="65" dirty="0">
                <a:solidFill>
                  <a:srgbClr val="292929"/>
                </a:solidFill>
                <a:latin typeface="Microsoft Sans Serif"/>
                <a:cs typeface="Microsoft Sans Serif"/>
              </a:rPr>
              <a:t> </a:t>
            </a:r>
            <a:r>
              <a:rPr sz="2000" spc="-30" dirty="0">
                <a:solidFill>
                  <a:srgbClr val="292929"/>
                </a:solidFill>
                <a:latin typeface="Microsoft Sans Serif"/>
                <a:cs typeface="Microsoft Sans Serif"/>
              </a:rPr>
              <a:t>the</a:t>
            </a:r>
            <a:r>
              <a:rPr sz="2000" spc="90" dirty="0">
                <a:solidFill>
                  <a:srgbClr val="292929"/>
                </a:solidFill>
                <a:latin typeface="Microsoft Sans Serif"/>
                <a:cs typeface="Microsoft Sans Serif"/>
              </a:rPr>
              <a:t> </a:t>
            </a:r>
            <a:r>
              <a:rPr sz="2000" spc="10" dirty="0">
                <a:solidFill>
                  <a:srgbClr val="292929"/>
                </a:solidFill>
                <a:latin typeface="Microsoft Sans Serif"/>
                <a:cs typeface="Microsoft Sans Serif"/>
              </a:rPr>
              <a:t>big</a:t>
            </a:r>
            <a:endParaRPr sz="2000">
              <a:latin typeface="Microsoft Sans Serif"/>
              <a:cs typeface="Microsoft Sans Serif"/>
            </a:endParaRPr>
          </a:p>
          <a:p>
            <a:pPr marL="241300">
              <a:lnSpc>
                <a:spcPct val="100000"/>
              </a:lnSpc>
              <a:spcBef>
                <a:spcPts val="5"/>
              </a:spcBef>
            </a:pPr>
            <a:r>
              <a:rPr sz="2000" spc="-65" dirty="0">
                <a:solidFill>
                  <a:srgbClr val="292929"/>
                </a:solidFill>
                <a:latin typeface="Microsoft Sans Serif"/>
                <a:cs typeface="Microsoft Sans Serif"/>
              </a:rPr>
              <a:t>numbers</a:t>
            </a:r>
            <a:r>
              <a:rPr sz="2000" spc="95" dirty="0">
                <a:solidFill>
                  <a:srgbClr val="292929"/>
                </a:solidFill>
                <a:latin typeface="Microsoft Sans Serif"/>
                <a:cs typeface="Microsoft Sans Serif"/>
              </a:rPr>
              <a:t> </a:t>
            </a:r>
            <a:r>
              <a:rPr sz="2000" spc="-5" dirty="0">
                <a:solidFill>
                  <a:srgbClr val="292929"/>
                </a:solidFill>
                <a:latin typeface="Microsoft Sans Serif"/>
                <a:cs typeface="Microsoft Sans Serif"/>
              </a:rPr>
              <a:t>of</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true</a:t>
            </a:r>
            <a:r>
              <a:rPr sz="2000" spc="90" dirty="0">
                <a:solidFill>
                  <a:srgbClr val="292929"/>
                </a:solidFill>
                <a:latin typeface="Microsoft Sans Serif"/>
                <a:cs typeface="Microsoft Sans Serif"/>
              </a:rPr>
              <a:t> </a:t>
            </a:r>
            <a:r>
              <a:rPr sz="2000" spc="-25" dirty="0">
                <a:solidFill>
                  <a:srgbClr val="292929"/>
                </a:solidFill>
                <a:latin typeface="Microsoft Sans Serif"/>
                <a:cs typeface="Microsoft Sans Serif"/>
              </a:rPr>
              <a:t>positive</a:t>
            </a:r>
            <a:r>
              <a:rPr sz="2000" spc="80" dirty="0">
                <a:solidFill>
                  <a:srgbClr val="292929"/>
                </a:solidFill>
                <a:latin typeface="Microsoft Sans Serif"/>
                <a:cs typeface="Microsoft Sans Serif"/>
              </a:rPr>
              <a:t> </a:t>
            </a:r>
            <a:r>
              <a:rPr sz="2000" spc="-65" dirty="0">
                <a:solidFill>
                  <a:srgbClr val="292929"/>
                </a:solidFill>
                <a:latin typeface="Microsoft Sans Serif"/>
                <a:cs typeface="Microsoft Sans Serif"/>
              </a:rPr>
              <a:t>and</a:t>
            </a:r>
            <a:r>
              <a:rPr sz="2000" spc="65" dirty="0">
                <a:solidFill>
                  <a:srgbClr val="292929"/>
                </a:solidFill>
                <a:latin typeface="Microsoft Sans Serif"/>
                <a:cs typeface="Microsoft Sans Serif"/>
              </a:rPr>
              <a:t> </a:t>
            </a:r>
            <a:r>
              <a:rPr sz="2000" spc="-20" dirty="0">
                <a:solidFill>
                  <a:srgbClr val="292929"/>
                </a:solidFill>
                <a:latin typeface="Microsoft Sans Serif"/>
                <a:cs typeface="Microsoft Sans Serif"/>
              </a:rPr>
              <a:t>true</a:t>
            </a:r>
            <a:r>
              <a:rPr sz="2000" spc="90" dirty="0">
                <a:solidFill>
                  <a:srgbClr val="292929"/>
                </a:solidFill>
                <a:latin typeface="Microsoft Sans Serif"/>
                <a:cs typeface="Microsoft Sans Serif"/>
              </a:rPr>
              <a:t> </a:t>
            </a:r>
            <a:r>
              <a:rPr sz="2000" spc="-50" dirty="0">
                <a:solidFill>
                  <a:srgbClr val="292929"/>
                </a:solidFill>
                <a:latin typeface="Microsoft Sans Serif"/>
                <a:cs typeface="Microsoft Sans Serif"/>
              </a:rPr>
              <a:t>negative</a:t>
            </a:r>
            <a:r>
              <a:rPr sz="2000" spc="75" dirty="0">
                <a:solidFill>
                  <a:srgbClr val="292929"/>
                </a:solidFill>
                <a:latin typeface="Microsoft Sans Serif"/>
                <a:cs typeface="Microsoft Sans Serif"/>
              </a:rPr>
              <a:t> </a:t>
            </a:r>
            <a:r>
              <a:rPr sz="2000" spc="-60" dirty="0">
                <a:solidFill>
                  <a:srgbClr val="292929"/>
                </a:solidFill>
                <a:latin typeface="Microsoft Sans Serif"/>
                <a:cs typeface="Microsoft Sans Serif"/>
              </a:rPr>
              <a:t>compared</a:t>
            </a:r>
            <a:r>
              <a:rPr sz="2000" spc="90" dirty="0">
                <a:solidFill>
                  <a:srgbClr val="292929"/>
                </a:solidFill>
                <a:latin typeface="Microsoft Sans Serif"/>
                <a:cs typeface="Microsoft Sans Serif"/>
              </a:rPr>
              <a:t> </a:t>
            </a:r>
            <a:r>
              <a:rPr sz="2000" spc="35" dirty="0">
                <a:solidFill>
                  <a:srgbClr val="292929"/>
                </a:solidFill>
                <a:latin typeface="Microsoft Sans Serif"/>
                <a:cs typeface="Microsoft Sans Serif"/>
              </a:rPr>
              <a:t>to</a:t>
            </a:r>
            <a:r>
              <a:rPr sz="2000" spc="70" dirty="0">
                <a:solidFill>
                  <a:srgbClr val="292929"/>
                </a:solidFill>
                <a:latin typeface="Microsoft Sans Serif"/>
                <a:cs typeface="Microsoft Sans Serif"/>
              </a:rPr>
              <a:t> </a:t>
            </a:r>
            <a:r>
              <a:rPr sz="2000" spc="-30" dirty="0">
                <a:solidFill>
                  <a:srgbClr val="292929"/>
                </a:solidFill>
                <a:latin typeface="Microsoft Sans Serif"/>
                <a:cs typeface="Microsoft Sans Serif"/>
              </a:rPr>
              <a:t>the</a:t>
            </a:r>
            <a:r>
              <a:rPr sz="2000" spc="90" dirty="0">
                <a:solidFill>
                  <a:srgbClr val="292929"/>
                </a:solidFill>
                <a:latin typeface="Microsoft Sans Serif"/>
                <a:cs typeface="Microsoft Sans Serif"/>
              </a:rPr>
              <a:t> </a:t>
            </a:r>
            <a:r>
              <a:rPr sz="2000" spc="-70" dirty="0">
                <a:solidFill>
                  <a:srgbClr val="292929"/>
                </a:solidFill>
                <a:latin typeface="Microsoft Sans Serif"/>
                <a:cs typeface="Microsoft Sans Serif"/>
              </a:rPr>
              <a:t>false</a:t>
            </a:r>
            <a:r>
              <a:rPr sz="2000" spc="55" dirty="0">
                <a:solidFill>
                  <a:srgbClr val="292929"/>
                </a:solidFill>
                <a:latin typeface="Microsoft Sans Serif"/>
                <a:cs typeface="Microsoft Sans Serif"/>
              </a:rPr>
              <a:t> </a:t>
            </a:r>
            <a:r>
              <a:rPr sz="2000" spc="-80" dirty="0">
                <a:solidFill>
                  <a:srgbClr val="292929"/>
                </a:solidFill>
                <a:latin typeface="Microsoft Sans Serif"/>
                <a:cs typeface="Microsoft Sans Serif"/>
              </a:rPr>
              <a:t>ones.</a:t>
            </a:r>
            <a:endParaRPr sz="2000">
              <a:latin typeface="Microsoft Sans Serif"/>
              <a:cs typeface="Microsoft Sans Serif"/>
            </a:endParaRPr>
          </a:p>
        </p:txBody>
      </p:sp>
      <p:sp>
        <p:nvSpPr>
          <p:cNvPr id="3" name="object 3"/>
          <p:cNvSpPr txBox="1">
            <a:spLocks noGrp="1"/>
          </p:cNvSpPr>
          <p:nvPr>
            <p:ph type="title"/>
          </p:nvPr>
        </p:nvSpPr>
        <p:spPr>
          <a:xfrm>
            <a:off x="848994" y="418782"/>
            <a:ext cx="8700135" cy="589915"/>
          </a:xfrm>
          <a:prstGeom prst="rect">
            <a:avLst/>
          </a:prstGeom>
        </p:spPr>
        <p:txBody>
          <a:bodyPr vert="horz" wrap="square" lIns="0" tIns="12700" rIns="0" bIns="0" rtlCol="0">
            <a:spAutoFit/>
          </a:bodyPr>
          <a:lstStyle/>
          <a:p>
            <a:pPr marL="12700">
              <a:lnSpc>
                <a:spcPct val="100000"/>
              </a:lnSpc>
              <a:spcBef>
                <a:spcPts val="100"/>
              </a:spcBef>
            </a:pPr>
            <a:r>
              <a:rPr spc="-114" dirty="0"/>
              <a:t>Confusion</a:t>
            </a:r>
            <a:r>
              <a:rPr spc="120" dirty="0"/>
              <a:t> </a:t>
            </a:r>
            <a:r>
              <a:rPr spc="-65" dirty="0"/>
              <a:t>Matrix</a:t>
            </a:r>
            <a:r>
              <a:rPr spc="120" dirty="0"/>
              <a:t> </a:t>
            </a:r>
            <a:r>
              <a:rPr spc="-5" dirty="0"/>
              <a:t>of</a:t>
            </a:r>
            <a:r>
              <a:rPr spc="125" dirty="0"/>
              <a:t> </a:t>
            </a:r>
            <a:r>
              <a:rPr spc="-105" dirty="0"/>
              <a:t>Decision</a:t>
            </a:r>
            <a:r>
              <a:rPr spc="130" dirty="0"/>
              <a:t> </a:t>
            </a:r>
            <a:r>
              <a:rPr spc="-195" dirty="0"/>
              <a:t>Tree</a:t>
            </a:r>
            <a:r>
              <a:rPr spc="80" dirty="0"/>
              <a:t> </a:t>
            </a:r>
            <a:r>
              <a:rPr spc="-125" dirty="0"/>
              <a:t>Classifier</a:t>
            </a:r>
          </a:p>
        </p:txBody>
      </p:sp>
      <p:pic>
        <p:nvPicPr>
          <p:cNvPr id="4" name="object 4"/>
          <p:cNvPicPr/>
          <p:nvPr/>
        </p:nvPicPr>
        <p:blipFill>
          <a:blip r:embed="rId2" cstate="print"/>
          <a:stretch>
            <a:fillRect/>
          </a:stretch>
        </p:blipFill>
        <p:spPr>
          <a:xfrm>
            <a:off x="1943100" y="1899920"/>
            <a:ext cx="3429000" cy="264921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48</a:t>
            </a:fld>
            <a:endParaRPr spc="7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90712"/>
            <a:ext cx="8661400" cy="375602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2200" spc="-25" dirty="0">
                <a:solidFill>
                  <a:srgbClr val="292929"/>
                </a:solidFill>
                <a:latin typeface="Microsoft Sans Serif"/>
                <a:cs typeface="Microsoft Sans Serif"/>
              </a:rPr>
              <a:t>Different</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90" dirty="0">
                <a:solidFill>
                  <a:srgbClr val="292929"/>
                </a:solidFill>
                <a:latin typeface="Microsoft Sans Serif"/>
                <a:cs typeface="Microsoft Sans Serif"/>
              </a:rPr>
              <a:t>sources</a:t>
            </a:r>
            <a:r>
              <a:rPr sz="2200" spc="9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5" dirty="0">
                <a:solidFill>
                  <a:srgbClr val="292929"/>
                </a:solidFill>
                <a:latin typeface="Microsoft Sans Serif"/>
                <a:cs typeface="Microsoft Sans Serif"/>
              </a:rPr>
              <a:t> </a:t>
            </a:r>
            <a:r>
              <a:rPr sz="2200" spc="-85" dirty="0">
                <a:solidFill>
                  <a:srgbClr val="292929"/>
                </a:solidFill>
                <a:latin typeface="Microsoft Sans Serif"/>
                <a:cs typeface="Microsoft Sans Serif"/>
              </a:rPr>
              <a:t>analyzed,</a:t>
            </a:r>
            <a:r>
              <a:rPr sz="2200" spc="75" dirty="0">
                <a:solidFill>
                  <a:srgbClr val="292929"/>
                </a:solidFill>
                <a:latin typeface="Microsoft Sans Serif"/>
                <a:cs typeface="Microsoft Sans Serif"/>
              </a:rPr>
              <a:t> </a:t>
            </a:r>
            <a:r>
              <a:rPr sz="2200" spc="-25" dirty="0">
                <a:solidFill>
                  <a:srgbClr val="292929"/>
                </a:solidFill>
                <a:latin typeface="Microsoft Sans Serif"/>
                <a:cs typeface="Microsoft Sans Serif"/>
              </a:rPr>
              <a:t>refining</a:t>
            </a:r>
            <a:r>
              <a:rPr sz="2200" spc="100" dirty="0">
                <a:solidFill>
                  <a:srgbClr val="292929"/>
                </a:solidFill>
                <a:latin typeface="Microsoft Sans Serif"/>
                <a:cs typeface="Microsoft Sans Serif"/>
              </a:rPr>
              <a:t> </a:t>
            </a:r>
            <a:r>
              <a:rPr sz="2200" spc="-70" dirty="0">
                <a:solidFill>
                  <a:srgbClr val="292929"/>
                </a:solidFill>
                <a:latin typeface="Microsoft Sans Serif"/>
                <a:cs typeface="Microsoft Sans Serif"/>
              </a:rPr>
              <a:t>conclusions</a:t>
            </a:r>
            <a:r>
              <a:rPr sz="2200" spc="80" dirty="0">
                <a:solidFill>
                  <a:srgbClr val="292929"/>
                </a:solidFill>
                <a:latin typeface="Microsoft Sans Serif"/>
                <a:cs typeface="Microsoft Sans Serif"/>
              </a:rPr>
              <a:t> </a:t>
            </a:r>
            <a:r>
              <a:rPr sz="2200" spc="-40" dirty="0">
                <a:solidFill>
                  <a:srgbClr val="292929"/>
                </a:solidFill>
                <a:latin typeface="Microsoft Sans Serif"/>
                <a:cs typeface="Microsoft Sans Serif"/>
              </a:rPr>
              <a:t>along</a:t>
            </a:r>
            <a:r>
              <a:rPr sz="2200" spc="8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endParaRPr sz="2200">
              <a:latin typeface="Microsoft Sans Serif"/>
              <a:cs typeface="Microsoft Sans Serif"/>
            </a:endParaRPr>
          </a:p>
          <a:p>
            <a:pPr marL="241300">
              <a:lnSpc>
                <a:spcPct val="100000"/>
              </a:lnSpc>
              <a:spcBef>
                <a:spcPts val="5"/>
              </a:spcBef>
            </a:pPr>
            <a:r>
              <a:rPr sz="2200" spc="-80" dirty="0">
                <a:solidFill>
                  <a:srgbClr val="292929"/>
                </a:solidFill>
                <a:latin typeface="Microsoft Sans Serif"/>
                <a:cs typeface="Microsoft Sans Serif"/>
              </a:rPr>
              <a:t>process;</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160" dirty="0">
                <a:solidFill>
                  <a:srgbClr val="292929"/>
                </a:solidFill>
                <a:latin typeface="Microsoft Sans Serif"/>
                <a:cs typeface="Microsoft Sans Serif"/>
              </a:rPr>
              <a:t>Th</a:t>
            </a:r>
            <a:r>
              <a:rPr sz="2200" spc="-125" dirty="0">
                <a:solidFill>
                  <a:srgbClr val="292929"/>
                </a:solidFill>
                <a:latin typeface="Microsoft Sans Serif"/>
                <a:cs typeface="Microsoft Sans Serif"/>
              </a:rPr>
              <a:t>e</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best</a:t>
            </a:r>
            <a:r>
              <a:rPr sz="2200" spc="80" dirty="0">
                <a:solidFill>
                  <a:srgbClr val="292929"/>
                </a:solidFill>
                <a:latin typeface="Microsoft Sans Serif"/>
                <a:cs typeface="Microsoft Sans Serif"/>
              </a:rPr>
              <a:t> </a:t>
            </a:r>
            <a:r>
              <a:rPr sz="2200" spc="10" dirty="0">
                <a:solidFill>
                  <a:srgbClr val="292929"/>
                </a:solidFill>
                <a:latin typeface="Microsoft Sans Serif"/>
                <a:cs typeface="Microsoft Sans Serif"/>
              </a:rPr>
              <a:t>l</a:t>
            </a:r>
            <a:r>
              <a:rPr sz="2200" spc="-105" dirty="0">
                <a:solidFill>
                  <a:srgbClr val="292929"/>
                </a:solidFill>
                <a:latin typeface="Microsoft Sans Serif"/>
                <a:cs typeface="Microsoft Sans Serif"/>
              </a:rPr>
              <a:t>a</a:t>
            </a:r>
            <a:r>
              <a:rPr sz="2200" spc="-110" dirty="0">
                <a:solidFill>
                  <a:srgbClr val="292929"/>
                </a:solidFill>
                <a:latin typeface="Microsoft Sans Serif"/>
                <a:cs typeface="Microsoft Sans Serif"/>
              </a:rPr>
              <a:t>u</a:t>
            </a:r>
            <a:r>
              <a:rPr sz="2200" spc="-65" dirty="0">
                <a:solidFill>
                  <a:srgbClr val="292929"/>
                </a:solidFill>
                <a:latin typeface="Microsoft Sans Serif"/>
                <a:cs typeface="Microsoft Sans Serif"/>
              </a:rPr>
              <a:t>n</a:t>
            </a:r>
            <a:r>
              <a:rPr sz="2200" spc="-95" dirty="0">
                <a:solidFill>
                  <a:srgbClr val="292929"/>
                </a:solidFill>
                <a:latin typeface="Microsoft Sans Serif"/>
                <a:cs typeface="Microsoft Sans Serif"/>
              </a:rPr>
              <a:t>ch</a:t>
            </a:r>
            <a:r>
              <a:rPr sz="2200" spc="80" dirty="0">
                <a:solidFill>
                  <a:srgbClr val="292929"/>
                </a:solidFill>
                <a:latin typeface="Microsoft Sans Serif"/>
                <a:cs typeface="Microsoft Sans Serif"/>
              </a:rPr>
              <a:t> </a:t>
            </a:r>
            <a:r>
              <a:rPr sz="2200" spc="-75" dirty="0">
                <a:solidFill>
                  <a:srgbClr val="292929"/>
                </a:solidFill>
                <a:latin typeface="Microsoft Sans Serif"/>
                <a:cs typeface="Microsoft Sans Serif"/>
              </a:rPr>
              <a:t>s</a:t>
            </a:r>
            <a:r>
              <a:rPr sz="2200" spc="-50" dirty="0">
                <a:solidFill>
                  <a:srgbClr val="292929"/>
                </a:solidFill>
                <a:latin typeface="Microsoft Sans Serif"/>
                <a:cs typeface="Microsoft Sans Serif"/>
              </a:rPr>
              <a:t>i</a:t>
            </a:r>
            <a:r>
              <a:rPr sz="2200" spc="105" dirty="0">
                <a:solidFill>
                  <a:srgbClr val="292929"/>
                </a:solidFill>
                <a:latin typeface="Microsoft Sans Serif"/>
                <a:cs typeface="Microsoft Sans Serif"/>
              </a:rPr>
              <a:t>t</a:t>
            </a:r>
            <a:r>
              <a:rPr sz="2200" spc="-125" dirty="0">
                <a:solidFill>
                  <a:srgbClr val="292929"/>
                </a:solidFill>
                <a:latin typeface="Microsoft Sans Serif"/>
                <a:cs typeface="Microsoft Sans Serif"/>
              </a:rPr>
              <a:t>e</a:t>
            </a:r>
            <a:r>
              <a:rPr sz="2200" spc="80" dirty="0">
                <a:solidFill>
                  <a:srgbClr val="292929"/>
                </a:solidFill>
                <a:latin typeface="Microsoft Sans Serif"/>
                <a:cs typeface="Microsoft Sans Serif"/>
              </a:rPr>
              <a:t> </a:t>
            </a:r>
            <a:r>
              <a:rPr sz="2200" spc="5" dirty="0">
                <a:solidFill>
                  <a:srgbClr val="292929"/>
                </a:solidFill>
                <a:latin typeface="Microsoft Sans Serif"/>
                <a:cs typeface="Microsoft Sans Serif"/>
              </a:rPr>
              <a:t>i</a:t>
            </a:r>
            <a:r>
              <a:rPr sz="2200" spc="-140" dirty="0">
                <a:solidFill>
                  <a:srgbClr val="292929"/>
                </a:solidFill>
                <a:latin typeface="Microsoft Sans Serif"/>
                <a:cs typeface="Microsoft Sans Serif"/>
              </a:rPr>
              <a:t>s</a:t>
            </a:r>
            <a:r>
              <a:rPr sz="2200" spc="70" dirty="0">
                <a:solidFill>
                  <a:srgbClr val="292929"/>
                </a:solidFill>
                <a:latin typeface="Microsoft Sans Serif"/>
                <a:cs typeface="Microsoft Sans Serif"/>
              </a:rPr>
              <a:t> </a:t>
            </a:r>
            <a:r>
              <a:rPr sz="2200" spc="-260" dirty="0">
                <a:solidFill>
                  <a:srgbClr val="292929"/>
                </a:solidFill>
                <a:latin typeface="Microsoft Sans Serif"/>
                <a:cs typeface="Microsoft Sans Serif"/>
              </a:rPr>
              <a:t>K</a:t>
            </a:r>
            <a:r>
              <a:rPr sz="2200" spc="-270" dirty="0">
                <a:solidFill>
                  <a:srgbClr val="292929"/>
                </a:solidFill>
                <a:latin typeface="Microsoft Sans Serif"/>
                <a:cs typeface="Microsoft Sans Serif"/>
              </a:rPr>
              <a:t>S</a:t>
            </a:r>
            <a:r>
              <a:rPr sz="2200" spc="-305" dirty="0">
                <a:solidFill>
                  <a:srgbClr val="292929"/>
                </a:solidFill>
                <a:latin typeface="Microsoft Sans Serif"/>
                <a:cs typeface="Microsoft Sans Serif"/>
              </a:rPr>
              <a:t>C</a:t>
            </a:r>
            <a:r>
              <a:rPr sz="2200" spc="85" dirty="0">
                <a:solidFill>
                  <a:srgbClr val="292929"/>
                </a:solidFill>
                <a:latin typeface="Microsoft Sans Serif"/>
                <a:cs typeface="Microsoft Sans Serif"/>
              </a:rPr>
              <a:t> </a:t>
            </a:r>
            <a:r>
              <a:rPr sz="2200" spc="-204" dirty="0">
                <a:solidFill>
                  <a:srgbClr val="292929"/>
                </a:solidFill>
                <a:latin typeface="Microsoft Sans Serif"/>
                <a:cs typeface="Microsoft Sans Serif"/>
              </a:rPr>
              <a:t>LC</a:t>
            </a:r>
            <a:r>
              <a:rPr sz="2200" spc="5" dirty="0">
                <a:solidFill>
                  <a:srgbClr val="292929"/>
                </a:solidFill>
                <a:latin typeface="Microsoft Sans Serif"/>
                <a:cs typeface="Microsoft Sans Serif"/>
              </a:rPr>
              <a:t>-</a:t>
            </a:r>
            <a:r>
              <a:rPr sz="2200" spc="90" dirty="0">
                <a:solidFill>
                  <a:srgbClr val="292929"/>
                </a:solidFill>
                <a:latin typeface="Microsoft Sans Serif"/>
                <a:cs typeface="Microsoft Sans Serif"/>
              </a:rPr>
              <a:t>39</a:t>
            </a:r>
            <a:r>
              <a:rPr sz="2200" spc="-100" dirty="0">
                <a:solidFill>
                  <a:srgbClr val="292929"/>
                </a:solidFill>
                <a:latin typeface="Microsoft Sans Serif"/>
                <a:cs typeface="Microsoft Sans Serif"/>
              </a:rPr>
              <a:t>A;</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110" dirty="0">
                <a:solidFill>
                  <a:srgbClr val="292929"/>
                </a:solidFill>
                <a:latin typeface="Microsoft Sans Serif"/>
                <a:cs typeface="Microsoft Sans Serif"/>
              </a:rPr>
              <a:t>Launches</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above</a:t>
            </a:r>
            <a:r>
              <a:rPr sz="2200" spc="55" dirty="0">
                <a:solidFill>
                  <a:srgbClr val="292929"/>
                </a:solidFill>
                <a:latin typeface="Microsoft Sans Serif"/>
                <a:cs typeface="Microsoft Sans Serif"/>
              </a:rPr>
              <a:t> </a:t>
            </a:r>
            <a:r>
              <a:rPr sz="2200" spc="35" dirty="0">
                <a:solidFill>
                  <a:srgbClr val="292929"/>
                </a:solidFill>
                <a:latin typeface="Microsoft Sans Serif"/>
                <a:cs typeface="Microsoft Sans Serif"/>
              </a:rPr>
              <a:t>7,000kg</a:t>
            </a:r>
            <a:r>
              <a:rPr sz="2200" spc="9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75" dirty="0">
                <a:solidFill>
                  <a:srgbClr val="292929"/>
                </a:solidFill>
                <a:latin typeface="Microsoft Sans Serif"/>
                <a:cs typeface="Microsoft Sans Serif"/>
              </a:rPr>
              <a:t> </a:t>
            </a:r>
            <a:r>
              <a:rPr sz="2200" spc="-95" dirty="0">
                <a:solidFill>
                  <a:srgbClr val="292929"/>
                </a:solidFill>
                <a:latin typeface="Microsoft Sans Serif"/>
                <a:cs typeface="Microsoft Sans Serif"/>
              </a:rPr>
              <a:t>less</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risky;</a:t>
            </a:r>
            <a:endParaRPr sz="2200">
              <a:latin typeface="Microsoft Sans Serif"/>
              <a:cs typeface="Microsoft Sans Serif"/>
            </a:endParaRPr>
          </a:p>
          <a:p>
            <a:pPr marL="241300" marR="97155" indent="-228600">
              <a:lnSpc>
                <a:spcPct val="100000"/>
              </a:lnSpc>
              <a:spcBef>
                <a:spcPts val="1405"/>
              </a:spcBef>
              <a:buFont typeface="Arial"/>
              <a:buChar char="•"/>
              <a:tabLst>
                <a:tab pos="240665" algn="l"/>
                <a:tab pos="241300" algn="l"/>
              </a:tabLst>
            </a:pPr>
            <a:r>
              <a:rPr sz="2200" spc="-20" dirty="0">
                <a:solidFill>
                  <a:srgbClr val="292929"/>
                </a:solidFill>
                <a:latin typeface="Microsoft Sans Serif"/>
                <a:cs typeface="Microsoft Sans Serif"/>
              </a:rPr>
              <a:t>Although</a:t>
            </a:r>
            <a:r>
              <a:rPr sz="2200" spc="70" dirty="0">
                <a:solidFill>
                  <a:srgbClr val="292929"/>
                </a:solidFill>
                <a:latin typeface="Microsoft Sans Serif"/>
                <a:cs typeface="Microsoft Sans Serif"/>
              </a:rPr>
              <a:t> </a:t>
            </a:r>
            <a:r>
              <a:rPr sz="2200" spc="-45" dirty="0">
                <a:solidFill>
                  <a:srgbClr val="292929"/>
                </a:solidFill>
                <a:latin typeface="Microsoft Sans Serif"/>
                <a:cs typeface="Microsoft Sans Serif"/>
              </a:rPr>
              <a:t>most</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mission</a:t>
            </a:r>
            <a:r>
              <a:rPr sz="2200" spc="8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65" dirty="0">
                <a:solidFill>
                  <a:srgbClr val="292929"/>
                </a:solidFill>
                <a:latin typeface="Microsoft Sans Serif"/>
                <a:cs typeface="Microsoft Sans Serif"/>
              </a:rPr>
              <a:t> </a:t>
            </a:r>
            <a:r>
              <a:rPr sz="2200" spc="-85" dirty="0">
                <a:solidFill>
                  <a:srgbClr val="292929"/>
                </a:solidFill>
                <a:latin typeface="Microsoft Sans Serif"/>
                <a:cs typeface="Microsoft Sans Serif"/>
              </a:rPr>
              <a:t>are</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9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5" dirty="0">
                <a:solidFill>
                  <a:srgbClr val="292929"/>
                </a:solidFill>
                <a:latin typeface="Microsoft Sans Serif"/>
                <a:cs typeface="Microsoft Sans Serif"/>
              </a:rPr>
              <a:t> </a:t>
            </a:r>
            <a:r>
              <a:rPr sz="2200" spc="-35" dirty="0">
                <a:solidFill>
                  <a:srgbClr val="292929"/>
                </a:solidFill>
                <a:latin typeface="Microsoft Sans Serif"/>
                <a:cs typeface="Microsoft Sans Serif"/>
              </a:rPr>
              <a:t>landing </a:t>
            </a:r>
            <a:r>
              <a:rPr sz="2200" spc="-570" dirty="0">
                <a:solidFill>
                  <a:srgbClr val="292929"/>
                </a:solidFill>
                <a:latin typeface="Microsoft Sans Serif"/>
                <a:cs typeface="Microsoft Sans Serif"/>
              </a:rPr>
              <a:t> </a:t>
            </a:r>
            <a:r>
              <a:rPr sz="2200" spc="-65" dirty="0">
                <a:solidFill>
                  <a:srgbClr val="292929"/>
                </a:solidFill>
                <a:latin typeface="Microsoft Sans Serif"/>
                <a:cs typeface="Microsoft Sans Serif"/>
              </a:rPr>
              <a:t>outcomes</a:t>
            </a:r>
            <a:r>
              <a:rPr sz="2200" spc="55" dirty="0">
                <a:solidFill>
                  <a:srgbClr val="292929"/>
                </a:solidFill>
                <a:latin typeface="Microsoft Sans Serif"/>
                <a:cs typeface="Microsoft Sans Serif"/>
              </a:rPr>
              <a:t> </a:t>
            </a:r>
            <a:r>
              <a:rPr sz="2200" spc="-125" dirty="0">
                <a:solidFill>
                  <a:srgbClr val="292929"/>
                </a:solidFill>
                <a:latin typeface="Microsoft Sans Serif"/>
                <a:cs typeface="Microsoft Sans Serif"/>
              </a:rPr>
              <a:t>seem</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improve</a:t>
            </a:r>
            <a:r>
              <a:rPr sz="2200" spc="85" dirty="0">
                <a:solidFill>
                  <a:srgbClr val="292929"/>
                </a:solidFill>
                <a:latin typeface="Microsoft Sans Serif"/>
                <a:cs typeface="Microsoft Sans Serif"/>
              </a:rPr>
              <a:t> </a:t>
            </a:r>
            <a:r>
              <a:rPr sz="2200" spc="-45" dirty="0">
                <a:solidFill>
                  <a:srgbClr val="292929"/>
                </a:solidFill>
                <a:latin typeface="Microsoft Sans Serif"/>
                <a:cs typeface="Microsoft Sans Serif"/>
              </a:rPr>
              <a:t>over</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time,</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a:t>
            </a:r>
            <a:r>
              <a:rPr sz="2200" spc="80" dirty="0">
                <a:solidFill>
                  <a:srgbClr val="292929"/>
                </a:solidFill>
                <a:latin typeface="Microsoft Sans Serif"/>
                <a:cs typeface="Microsoft Sans Serif"/>
              </a:rPr>
              <a:t> </a:t>
            </a:r>
            <a:r>
              <a:rPr sz="2200" spc="-25" dirty="0">
                <a:solidFill>
                  <a:srgbClr val="292929"/>
                </a:solidFill>
                <a:latin typeface="Microsoft Sans Serif"/>
                <a:cs typeface="Microsoft Sans Serif"/>
              </a:rPr>
              <a:t>evolution</a:t>
            </a:r>
            <a:r>
              <a:rPr sz="2200" spc="70" dirty="0">
                <a:solidFill>
                  <a:srgbClr val="292929"/>
                </a:solidFill>
                <a:latin typeface="Microsoft Sans Serif"/>
                <a:cs typeface="Microsoft Sans Serif"/>
              </a:rPr>
              <a:t> </a:t>
            </a:r>
            <a:r>
              <a:rPr sz="2200" spc="-5" dirty="0">
                <a:solidFill>
                  <a:srgbClr val="292929"/>
                </a:solidFill>
                <a:latin typeface="Microsoft Sans Serif"/>
                <a:cs typeface="Microsoft Sans Serif"/>
              </a:rPr>
              <a:t>of </a:t>
            </a:r>
            <a:r>
              <a:rPr sz="2200" dirty="0">
                <a:solidFill>
                  <a:srgbClr val="292929"/>
                </a:solidFill>
                <a:latin typeface="Microsoft Sans Serif"/>
                <a:cs typeface="Microsoft Sans Serif"/>
              </a:rPr>
              <a:t> </a:t>
            </a:r>
            <a:r>
              <a:rPr sz="2200" spc="-85" dirty="0">
                <a:solidFill>
                  <a:srgbClr val="292929"/>
                </a:solidFill>
                <a:latin typeface="Microsoft Sans Serif"/>
                <a:cs typeface="Microsoft Sans Serif"/>
              </a:rPr>
              <a:t>processes</a:t>
            </a:r>
            <a:r>
              <a:rPr sz="2200" spc="6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rockets;</a:t>
            </a:r>
            <a:endParaRPr sz="2200">
              <a:latin typeface="Microsoft Sans Serif"/>
              <a:cs typeface="Microsoft Sans Serif"/>
            </a:endParaRPr>
          </a:p>
          <a:p>
            <a:pPr marL="241300" indent="-228600">
              <a:lnSpc>
                <a:spcPct val="100000"/>
              </a:lnSpc>
              <a:spcBef>
                <a:spcPts val="1400"/>
              </a:spcBef>
              <a:buFont typeface="Arial"/>
              <a:buChar char="•"/>
              <a:tabLst>
                <a:tab pos="240665" algn="l"/>
                <a:tab pos="241300" algn="l"/>
              </a:tabLst>
            </a:pPr>
            <a:r>
              <a:rPr sz="2200" spc="-65" dirty="0">
                <a:solidFill>
                  <a:srgbClr val="292929"/>
                </a:solidFill>
                <a:latin typeface="Microsoft Sans Serif"/>
                <a:cs typeface="Microsoft Sans Serif"/>
              </a:rPr>
              <a:t>Decision</a:t>
            </a:r>
            <a:r>
              <a:rPr sz="2200" spc="70" dirty="0">
                <a:solidFill>
                  <a:srgbClr val="292929"/>
                </a:solidFill>
                <a:latin typeface="Microsoft Sans Serif"/>
                <a:cs typeface="Microsoft Sans Serif"/>
              </a:rPr>
              <a:t> </a:t>
            </a:r>
            <a:r>
              <a:rPr sz="2200" spc="-120" dirty="0">
                <a:solidFill>
                  <a:srgbClr val="292929"/>
                </a:solidFill>
                <a:latin typeface="Microsoft Sans Serif"/>
                <a:cs typeface="Microsoft Sans Serif"/>
              </a:rPr>
              <a:t>Tree</a:t>
            </a:r>
            <a:r>
              <a:rPr sz="2200" spc="100" dirty="0">
                <a:solidFill>
                  <a:srgbClr val="292929"/>
                </a:solidFill>
                <a:latin typeface="Microsoft Sans Serif"/>
                <a:cs typeface="Microsoft Sans Serif"/>
              </a:rPr>
              <a:t> </a:t>
            </a:r>
            <a:r>
              <a:rPr sz="2200" spc="-80" dirty="0">
                <a:solidFill>
                  <a:srgbClr val="292929"/>
                </a:solidFill>
                <a:latin typeface="Microsoft Sans Serif"/>
                <a:cs typeface="Microsoft Sans Serif"/>
              </a:rPr>
              <a:t>Classifier</a:t>
            </a:r>
            <a:r>
              <a:rPr sz="2200" spc="9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65" dirty="0">
                <a:solidFill>
                  <a:srgbClr val="292929"/>
                </a:solidFill>
                <a:latin typeface="Microsoft Sans Serif"/>
                <a:cs typeface="Microsoft Sans Serif"/>
              </a:rPr>
              <a:t> </a:t>
            </a:r>
            <a:r>
              <a:rPr sz="2200" spc="-15" dirty="0">
                <a:solidFill>
                  <a:srgbClr val="292929"/>
                </a:solidFill>
                <a:latin typeface="Microsoft Sans Serif"/>
                <a:cs typeface="Microsoft Sans Serif"/>
              </a:rPr>
              <a:t>predict</a:t>
            </a:r>
            <a:r>
              <a:rPr sz="2200" spc="85" dirty="0">
                <a:solidFill>
                  <a:srgbClr val="292929"/>
                </a:solidFill>
                <a:latin typeface="Microsoft Sans Serif"/>
                <a:cs typeface="Microsoft Sans Serif"/>
              </a:rPr>
              <a:t> </a:t>
            </a:r>
            <a:r>
              <a:rPr sz="2200" spc="-95" dirty="0">
                <a:solidFill>
                  <a:srgbClr val="292929"/>
                </a:solidFill>
                <a:latin typeface="Microsoft Sans Serif"/>
                <a:cs typeface="Microsoft Sans Serif"/>
              </a:rPr>
              <a:t>successful</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landings</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endParaRPr sz="2200">
              <a:latin typeface="Microsoft Sans Serif"/>
              <a:cs typeface="Microsoft Sans Serif"/>
            </a:endParaRPr>
          </a:p>
          <a:p>
            <a:pPr marL="241300">
              <a:lnSpc>
                <a:spcPct val="100000"/>
              </a:lnSpc>
            </a:pPr>
            <a:r>
              <a:rPr sz="2200" spc="-90" dirty="0">
                <a:solidFill>
                  <a:srgbClr val="292929"/>
                </a:solidFill>
                <a:latin typeface="Microsoft Sans Serif"/>
                <a:cs typeface="Microsoft Sans Serif"/>
              </a:rPr>
              <a:t>increase</a:t>
            </a:r>
            <a:r>
              <a:rPr sz="2200" spc="55" dirty="0">
                <a:solidFill>
                  <a:srgbClr val="292929"/>
                </a:solidFill>
                <a:latin typeface="Microsoft Sans Serif"/>
                <a:cs typeface="Microsoft Sans Serif"/>
              </a:rPr>
              <a:t> </a:t>
            </a:r>
            <a:r>
              <a:rPr sz="2200" spc="-10" dirty="0">
                <a:solidFill>
                  <a:srgbClr val="292929"/>
                </a:solidFill>
                <a:latin typeface="Microsoft Sans Serif"/>
                <a:cs typeface="Microsoft Sans Serif"/>
              </a:rPr>
              <a:t>profits.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49</a:t>
            </a:fld>
            <a:endParaRPr spc="75" dirty="0"/>
          </a:p>
        </p:txBody>
      </p:sp>
      <p:sp>
        <p:nvSpPr>
          <p:cNvPr id="3" name="object 3"/>
          <p:cNvSpPr txBox="1">
            <a:spLocks noGrp="1"/>
          </p:cNvSpPr>
          <p:nvPr>
            <p:ph type="title"/>
          </p:nvPr>
        </p:nvSpPr>
        <p:spPr>
          <a:xfrm>
            <a:off x="848994" y="418782"/>
            <a:ext cx="2407920" cy="589915"/>
          </a:xfrm>
          <a:prstGeom prst="rect">
            <a:avLst/>
          </a:prstGeom>
        </p:spPr>
        <p:txBody>
          <a:bodyPr vert="horz" wrap="square" lIns="0" tIns="12700" rIns="0" bIns="0" rtlCol="0">
            <a:spAutoFit/>
          </a:bodyPr>
          <a:lstStyle/>
          <a:p>
            <a:pPr marL="12700">
              <a:lnSpc>
                <a:spcPct val="100000"/>
              </a:lnSpc>
              <a:spcBef>
                <a:spcPts val="100"/>
              </a:spcBef>
            </a:pPr>
            <a:r>
              <a:rPr spc="-135" dirty="0"/>
              <a:t>Conclusions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87239" cy="6857998"/>
          </a:xfrm>
          <a:prstGeom prst="rect">
            <a:avLst/>
          </a:prstGeom>
        </p:spPr>
      </p:pic>
      <p:sp>
        <p:nvSpPr>
          <p:cNvPr id="3" name="object 3"/>
          <p:cNvSpPr txBox="1"/>
          <p:nvPr/>
        </p:nvSpPr>
        <p:spPr>
          <a:xfrm>
            <a:off x="11968480" y="6394132"/>
            <a:ext cx="148590" cy="269240"/>
          </a:xfrm>
          <a:prstGeom prst="rect">
            <a:avLst/>
          </a:prstGeom>
        </p:spPr>
        <p:txBody>
          <a:bodyPr vert="horz" wrap="square" lIns="0" tIns="12700" rIns="0" bIns="0" rtlCol="0">
            <a:spAutoFit/>
          </a:bodyPr>
          <a:lstStyle/>
          <a:p>
            <a:pPr marL="12700">
              <a:lnSpc>
                <a:spcPct val="100000"/>
              </a:lnSpc>
              <a:spcBef>
                <a:spcPts val="100"/>
              </a:spcBef>
            </a:pPr>
            <a:r>
              <a:rPr sz="1600" spc="75" dirty="0">
                <a:solidFill>
                  <a:srgbClr val="1C7CDB"/>
                </a:solidFill>
                <a:latin typeface="Microsoft Sans Serif"/>
                <a:cs typeface="Microsoft Sans Serif"/>
              </a:rPr>
              <a:t>5</a:t>
            </a:r>
            <a:endParaRPr sz="1600">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75091"/>
            <a:ext cx="8196580" cy="1210310"/>
          </a:xfrm>
          <a:prstGeom prst="rect">
            <a:avLst/>
          </a:prstGeom>
        </p:spPr>
        <p:txBody>
          <a:bodyPr vert="horz" wrap="square" lIns="0" tIns="12700" rIns="0" bIns="0" rtlCol="0">
            <a:spAutoFit/>
          </a:bodyPr>
          <a:lstStyle/>
          <a:p>
            <a:pPr marL="241300" indent="-228600">
              <a:lnSpc>
                <a:spcPts val="2620"/>
              </a:lnSpc>
              <a:spcBef>
                <a:spcPts val="100"/>
              </a:spcBef>
              <a:buFont typeface="Arial"/>
              <a:buChar char="•"/>
              <a:tabLst>
                <a:tab pos="240665" algn="l"/>
                <a:tab pos="241300" algn="l"/>
              </a:tabLst>
            </a:pPr>
            <a:r>
              <a:rPr sz="2200" spc="-114" dirty="0">
                <a:solidFill>
                  <a:srgbClr val="292929"/>
                </a:solidFill>
                <a:latin typeface="Microsoft Sans Serif"/>
                <a:cs typeface="Microsoft Sans Serif"/>
              </a:rPr>
              <a:t>As</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an</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improvement</a:t>
            </a:r>
            <a:r>
              <a:rPr sz="2200" spc="60" dirty="0">
                <a:solidFill>
                  <a:srgbClr val="292929"/>
                </a:solidFill>
                <a:latin typeface="Microsoft Sans Serif"/>
                <a:cs typeface="Microsoft Sans Serif"/>
              </a:rPr>
              <a:t> </a:t>
            </a:r>
            <a:r>
              <a:rPr sz="2200" spc="5" dirty="0">
                <a:solidFill>
                  <a:srgbClr val="292929"/>
                </a:solidFill>
                <a:latin typeface="Microsoft Sans Serif"/>
                <a:cs typeface="Microsoft Sans Serif"/>
              </a:rPr>
              <a:t>for</a:t>
            </a:r>
            <a:r>
              <a:rPr sz="2200" spc="65" dirty="0">
                <a:solidFill>
                  <a:srgbClr val="292929"/>
                </a:solidFill>
                <a:latin typeface="Microsoft Sans Serif"/>
                <a:cs typeface="Microsoft Sans Serif"/>
              </a:rPr>
              <a:t> </a:t>
            </a:r>
            <a:r>
              <a:rPr sz="2200" spc="-40" dirty="0">
                <a:solidFill>
                  <a:srgbClr val="292929"/>
                </a:solidFill>
                <a:latin typeface="Microsoft Sans Serif"/>
                <a:cs typeface="Microsoft Sans Serif"/>
              </a:rPr>
              <a:t>model</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tests,</a:t>
            </a:r>
            <a:r>
              <a:rPr sz="2200" spc="70" dirty="0">
                <a:solidFill>
                  <a:srgbClr val="292929"/>
                </a:solidFill>
                <a:latin typeface="Microsoft Sans Serif"/>
                <a:cs typeface="Microsoft Sans Serif"/>
              </a:rPr>
              <a:t> </a:t>
            </a:r>
            <a:r>
              <a:rPr sz="2200" dirty="0">
                <a:solidFill>
                  <a:srgbClr val="292929"/>
                </a:solidFill>
                <a:latin typeface="Microsoft Sans Serif"/>
                <a:cs typeface="Microsoft Sans Serif"/>
              </a:rPr>
              <a:t>it’s</a:t>
            </a:r>
            <a:r>
              <a:rPr sz="2200" spc="75" dirty="0">
                <a:solidFill>
                  <a:srgbClr val="292929"/>
                </a:solidFill>
                <a:latin typeface="Microsoft Sans Serif"/>
                <a:cs typeface="Microsoft Sans Serif"/>
              </a:rPr>
              <a:t> </a:t>
            </a:r>
            <a:r>
              <a:rPr sz="2200" spc="-10" dirty="0">
                <a:solidFill>
                  <a:srgbClr val="292929"/>
                </a:solidFill>
                <a:latin typeface="Microsoft Sans Serif"/>
                <a:cs typeface="Microsoft Sans Serif"/>
              </a:rPr>
              <a:t>important</a:t>
            </a:r>
            <a:r>
              <a:rPr sz="2200" spc="40" dirty="0">
                <a:solidFill>
                  <a:srgbClr val="292929"/>
                </a:solidFill>
                <a:latin typeface="Microsoft Sans Serif"/>
                <a:cs typeface="Microsoft Sans Serif"/>
              </a:rPr>
              <a:t> </a:t>
            </a:r>
            <a:r>
              <a:rPr sz="2200" spc="45" dirty="0">
                <a:solidFill>
                  <a:srgbClr val="292929"/>
                </a:solidFill>
                <a:latin typeface="Microsoft Sans Serif"/>
                <a:cs typeface="Microsoft Sans Serif"/>
              </a:rPr>
              <a:t>to</a:t>
            </a:r>
            <a:r>
              <a:rPr sz="2200" spc="85" dirty="0">
                <a:solidFill>
                  <a:srgbClr val="292929"/>
                </a:solidFill>
                <a:latin typeface="Microsoft Sans Serif"/>
                <a:cs typeface="Microsoft Sans Serif"/>
              </a:rPr>
              <a:t> </a:t>
            </a:r>
            <a:r>
              <a:rPr sz="2200" spc="-60" dirty="0">
                <a:solidFill>
                  <a:srgbClr val="292929"/>
                </a:solidFill>
                <a:latin typeface="Microsoft Sans Serif"/>
                <a:cs typeface="Microsoft Sans Serif"/>
              </a:rPr>
              <a:t>set</a:t>
            </a:r>
            <a:r>
              <a:rPr sz="2200" spc="8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value</a:t>
            </a:r>
            <a:r>
              <a:rPr sz="2200" spc="8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endParaRPr sz="2200">
              <a:latin typeface="Microsoft Sans Serif"/>
              <a:cs typeface="Microsoft Sans Serif"/>
            </a:endParaRPr>
          </a:p>
          <a:p>
            <a:pPr marL="241300">
              <a:lnSpc>
                <a:spcPts val="2620"/>
              </a:lnSpc>
            </a:pPr>
            <a:r>
              <a:rPr sz="2000" spc="-5" dirty="0">
                <a:solidFill>
                  <a:srgbClr val="292929"/>
                </a:solidFill>
                <a:latin typeface="Courier New"/>
                <a:cs typeface="Courier New"/>
              </a:rPr>
              <a:t>np.random.see</a:t>
            </a:r>
            <a:r>
              <a:rPr sz="2000" dirty="0">
                <a:solidFill>
                  <a:srgbClr val="292929"/>
                </a:solidFill>
                <a:latin typeface="Courier New"/>
                <a:cs typeface="Courier New"/>
              </a:rPr>
              <a:t>d</a:t>
            </a:r>
            <a:r>
              <a:rPr sz="2000" spc="-540" dirty="0">
                <a:solidFill>
                  <a:srgbClr val="292929"/>
                </a:solidFill>
                <a:latin typeface="Courier New"/>
                <a:cs typeface="Courier New"/>
              </a:rPr>
              <a:t> </a:t>
            </a:r>
            <a:r>
              <a:rPr sz="2200" spc="-65" dirty="0">
                <a:solidFill>
                  <a:srgbClr val="292929"/>
                </a:solidFill>
                <a:latin typeface="Microsoft Sans Serif"/>
                <a:cs typeface="Microsoft Sans Serif"/>
              </a:rPr>
              <a:t>v</a:t>
            </a:r>
            <a:r>
              <a:rPr sz="2200" spc="-60" dirty="0">
                <a:solidFill>
                  <a:srgbClr val="292929"/>
                </a:solidFill>
                <a:latin typeface="Microsoft Sans Serif"/>
                <a:cs typeface="Microsoft Sans Serif"/>
              </a:rPr>
              <a:t>ariable;</a:t>
            </a:r>
            <a:endParaRPr sz="2200">
              <a:latin typeface="Microsoft Sans Serif"/>
              <a:cs typeface="Microsoft Sans Serif"/>
            </a:endParaRPr>
          </a:p>
          <a:p>
            <a:pPr marL="241300" indent="-228600">
              <a:lnSpc>
                <a:spcPct val="100000"/>
              </a:lnSpc>
              <a:spcBef>
                <a:spcPts val="1440"/>
              </a:spcBef>
              <a:buFont typeface="Arial"/>
              <a:buChar char="•"/>
              <a:tabLst>
                <a:tab pos="240665" algn="l"/>
                <a:tab pos="241300" algn="l"/>
              </a:tabLst>
            </a:pPr>
            <a:r>
              <a:rPr sz="2200" spc="-60" dirty="0">
                <a:solidFill>
                  <a:srgbClr val="292929"/>
                </a:solidFill>
                <a:latin typeface="Microsoft Sans Serif"/>
                <a:cs typeface="Microsoft Sans Serif"/>
              </a:rPr>
              <a:t>Folium</a:t>
            </a:r>
            <a:r>
              <a:rPr sz="2200" spc="80" dirty="0">
                <a:solidFill>
                  <a:srgbClr val="292929"/>
                </a:solidFill>
                <a:latin typeface="Microsoft Sans Serif"/>
                <a:cs typeface="Microsoft Sans Serif"/>
              </a:rPr>
              <a:t> </a:t>
            </a:r>
            <a:r>
              <a:rPr sz="2200" spc="15" dirty="0">
                <a:solidFill>
                  <a:srgbClr val="292929"/>
                </a:solidFill>
                <a:latin typeface="Microsoft Sans Serif"/>
                <a:cs typeface="Microsoft Sans Serif"/>
              </a:rPr>
              <a:t>didn’t</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show</a:t>
            </a:r>
            <a:r>
              <a:rPr sz="2200" spc="90" dirty="0">
                <a:solidFill>
                  <a:srgbClr val="292929"/>
                </a:solidFill>
                <a:latin typeface="Microsoft Sans Serif"/>
                <a:cs typeface="Microsoft Sans Serif"/>
              </a:rPr>
              <a:t> </a:t>
            </a:r>
            <a:r>
              <a:rPr sz="2200" spc="-95" dirty="0">
                <a:solidFill>
                  <a:srgbClr val="292929"/>
                </a:solidFill>
                <a:latin typeface="Microsoft Sans Serif"/>
                <a:cs typeface="Microsoft Sans Serif"/>
              </a:rPr>
              <a:t>maps</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on</a:t>
            </a:r>
            <a:r>
              <a:rPr sz="2200" spc="70" dirty="0">
                <a:solidFill>
                  <a:srgbClr val="292929"/>
                </a:solidFill>
                <a:latin typeface="Microsoft Sans Serif"/>
                <a:cs typeface="Microsoft Sans Serif"/>
              </a:rPr>
              <a:t> </a:t>
            </a:r>
            <a:r>
              <a:rPr sz="2200" spc="-65" dirty="0">
                <a:solidFill>
                  <a:srgbClr val="292929"/>
                </a:solidFill>
                <a:latin typeface="Microsoft Sans Serif"/>
                <a:cs typeface="Microsoft Sans Serif"/>
              </a:rPr>
              <a:t>Github,</a:t>
            </a:r>
            <a:r>
              <a:rPr sz="2200" spc="75" dirty="0">
                <a:solidFill>
                  <a:srgbClr val="292929"/>
                </a:solidFill>
                <a:latin typeface="Microsoft Sans Serif"/>
                <a:cs typeface="Microsoft Sans Serif"/>
              </a:rPr>
              <a:t> </a:t>
            </a:r>
            <a:r>
              <a:rPr sz="2200" spc="-75" dirty="0">
                <a:solidFill>
                  <a:srgbClr val="292929"/>
                </a:solidFill>
                <a:latin typeface="Microsoft Sans Serif"/>
                <a:cs typeface="Microsoft Sans Serif"/>
              </a:rPr>
              <a:t>so</a:t>
            </a:r>
            <a:r>
              <a:rPr sz="2200" spc="85" dirty="0">
                <a:solidFill>
                  <a:srgbClr val="292929"/>
                </a:solidFill>
                <a:latin typeface="Microsoft Sans Serif"/>
                <a:cs typeface="Microsoft Sans Serif"/>
              </a:rPr>
              <a:t> </a:t>
            </a:r>
            <a:r>
              <a:rPr sz="2200" spc="-110" dirty="0">
                <a:solidFill>
                  <a:srgbClr val="292929"/>
                </a:solidFill>
                <a:latin typeface="Microsoft Sans Serif"/>
                <a:cs typeface="Microsoft Sans Serif"/>
              </a:rPr>
              <a:t>I</a:t>
            </a:r>
            <a:r>
              <a:rPr sz="2200" spc="70" dirty="0">
                <a:solidFill>
                  <a:srgbClr val="292929"/>
                </a:solidFill>
                <a:latin typeface="Microsoft Sans Serif"/>
                <a:cs typeface="Microsoft Sans Serif"/>
              </a:rPr>
              <a:t> </a:t>
            </a:r>
            <a:r>
              <a:rPr sz="2200" spc="15" dirty="0">
                <a:solidFill>
                  <a:srgbClr val="292929"/>
                </a:solidFill>
                <a:latin typeface="Microsoft Sans Serif"/>
                <a:cs typeface="Microsoft Sans Serif"/>
              </a:rPr>
              <a:t>took</a:t>
            </a:r>
            <a:r>
              <a:rPr sz="2200" spc="65" dirty="0">
                <a:solidFill>
                  <a:srgbClr val="292929"/>
                </a:solidFill>
                <a:latin typeface="Microsoft Sans Serif"/>
                <a:cs typeface="Microsoft Sans Serif"/>
              </a:rPr>
              <a:t> </a:t>
            </a:r>
            <a:r>
              <a:rPr sz="2200" spc="-80" dirty="0">
                <a:solidFill>
                  <a:srgbClr val="292929"/>
                </a:solidFill>
                <a:latin typeface="Microsoft Sans Serif"/>
                <a:cs typeface="Microsoft Sans Serif"/>
              </a:rPr>
              <a:t>screenshots.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50</a:t>
            </a:fld>
            <a:endParaRPr spc="75" dirty="0"/>
          </a:p>
        </p:txBody>
      </p:sp>
      <p:sp>
        <p:nvSpPr>
          <p:cNvPr id="3" name="object 3"/>
          <p:cNvSpPr txBox="1">
            <a:spLocks noGrp="1"/>
          </p:cNvSpPr>
          <p:nvPr>
            <p:ph type="title"/>
          </p:nvPr>
        </p:nvSpPr>
        <p:spPr>
          <a:xfrm>
            <a:off x="848994" y="418782"/>
            <a:ext cx="1920239" cy="589915"/>
          </a:xfrm>
          <a:prstGeom prst="rect">
            <a:avLst/>
          </a:prstGeom>
        </p:spPr>
        <p:txBody>
          <a:bodyPr vert="horz" wrap="square" lIns="0" tIns="12700" rIns="0" bIns="0" rtlCol="0">
            <a:spAutoFit/>
          </a:bodyPr>
          <a:lstStyle/>
          <a:p>
            <a:pPr marL="12700">
              <a:lnSpc>
                <a:spcPct val="100000"/>
              </a:lnSpc>
              <a:spcBef>
                <a:spcPts val="100"/>
              </a:spcBef>
            </a:pPr>
            <a:r>
              <a:rPr spc="-55" dirty="0"/>
              <a:t>Append</a:t>
            </a:r>
            <a:r>
              <a:rPr spc="-40" dirty="0"/>
              <a:t>i</a:t>
            </a:r>
            <a:r>
              <a:rPr spc="-195" dirty="0"/>
              <a:t>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346" y="253165"/>
            <a:ext cx="8244003" cy="6604834"/>
          </a:xfrm>
          <a:prstGeom prst="rect">
            <a:avLst/>
          </a:prstGeom>
        </p:spPr>
      </p:pic>
      <p:pic>
        <p:nvPicPr>
          <p:cNvPr id="3" name="object 3"/>
          <p:cNvPicPr/>
          <p:nvPr/>
        </p:nvPicPr>
        <p:blipFill>
          <a:blip r:embed="rId3" cstate="print"/>
          <a:stretch>
            <a:fillRect/>
          </a:stretch>
        </p:blipFill>
        <p:spPr>
          <a:xfrm>
            <a:off x="10194146" y="496727"/>
            <a:ext cx="1997853" cy="2096545"/>
          </a:xfrm>
          <a:prstGeom prst="rect">
            <a:avLst/>
          </a:prstGeom>
        </p:spPr>
      </p:pic>
      <p:pic>
        <p:nvPicPr>
          <p:cNvPr id="4" name="object 4"/>
          <p:cNvPicPr/>
          <p:nvPr/>
        </p:nvPicPr>
        <p:blipFill>
          <a:blip r:embed="rId4" cstate="print"/>
          <a:stretch>
            <a:fillRect/>
          </a:stretch>
        </p:blipFill>
        <p:spPr>
          <a:xfrm>
            <a:off x="11877277" y="3414698"/>
            <a:ext cx="314722" cy="530105"/>
          </a:xfrm>
          <a:prstGeom prst="rect">
            <a:avLst/>
          </a:prstGeom>
        </p:spPr>
      </p:pic>
      <p:pic>
        <p:nvPicPr>
          <p:cNvPr id="5" name="object 5"/>
          <p:cNvPicPr/>
          <p:nvPr/>
        </p:nvPicPr>
        <p:blipFill>
          <a:blip r:embed="rId5" cstate="print"/>
          <a:stretch>
            <a:fillRect/>
          </a:stretch>
        </p:blipFill>
        <p:spPr>
          <a:xfrm>
            <a:off x="9426485" y="4250451"/>
            <a:ext cx="2765513" cy="2607548"/>
          </a:xfrm>
          <a:prstGeom prst="rect">
            <a:avLst/>
          </a:prstGeom>
        </p:spPr>
      </p:pic>
      <p:sp>
        <p:nvSpPr>
          <p:cNvPr id="6" name="object 6"/>
          <p:cNvSpPr/>
          <p:nvPr/>
        </p:nvSpPr>
        <p:spPr>
          <a:xfrm>
            <a:off x="8396583" y="284208"/>
            <a:ext cx="3796029" cy="14604"/>
          </a:xfrm>
          <a:custGeom>
            <a:avLst/>
            <a:gdLst/>
            <a:ahLst/>
            <a:cxnLst/>
            <a:rect l="l" t="t" r="r" b="b"/>
            <a:pathLst>
              <a:path w="3796029" h="14604">
                <a:moveTo>
                  <a:pt x="0" y="0"/>
                </a:moveTo>
                <a:lnTo>
                  <a:pt x="3795417" y="0"/>
                </a:lnTo>
                <a:lnTo>
                  <a:pt x="3795417" y="14327"/>
                </a:lnTo>
                <a:lnTo>
                  <a:pt x="0" y="14327"/>
                </a:lnTo>
                <a:lnTo>
                  <a:pt x="0" y="0"/>
                </a:lnTo>
                <a:close/>
              </a:path>
            </a:pathLst>
          </a:custGeom>
          <a:solidFill>
            <a:srgbClr val="000000"/>
          </a:solidFill>
        </p:spPr>
        <p:txBody>
          <a:bodyPr wrap="square" lIns="0" tIns="0" rIns="0" bIns="0" rtlCol="0"/>
          <a:lstStyle/>
          <a:p>
            <a:endParaRPr/>
          </a:p>
        </p:txBody>
      </p:sp>
      <p:sp>
        <p:nvSpPr>
          <p:cNvPr id="7" name="object 7"/>
          <p:cNvSpPr txBox="1"/>
          <p:nvPr/>
        </p:nvSpPr>
        <p:spPr>
          <a:xfrm>
            <a:off x="9339415" y="3828629"/>
            <a:ext cx="153670" cy="316230"/>
          </a:xfrm>
          <a:prstGeom prst="rect">
            <a:avLst/>
          </a:prstGeom>
        </p:spPr>
        <p:txBody>
          <a:bodyPr vert="horz" wrap="square" lIns="0" tIns="13335" rIns="0" bIns="0" rtlCol="0">
            <a:spAutoFit/>
          </a:bodyPr>
          <a:lstStyle/>
          <a:p>
            <a:pPr marL="12700">
              <a:lnSpc>
                <a:spcPct val="100000"/>
              </a:lnSpc>
              <a:spcBef>
                <a:spcPts val="105"/>
              </a:spcBef>
            </a:pPr>
            <a:r>
              <a:rPr sz="1900" spc="-225" dirty="0">
                <a:solidFill>
                  <a:srgbClr val="808279"/>
                </a:solidFill>
                <a:latin typeface="Times New Roman"/>
                <a:cs typeface="Times New Roman"/>
              </a:rPr>
              <a:t>....</a:t>
            </a:r>
            <a:endParaRPr sz="1900">
              <a:latin typeface="Times New Roman"/>
              <a:cs typeface="Times New Roman"/>
            </a:endParaRPr>
          </a:p>
        </p:txBody>
      </p:sp>
      <p:sp>
        <p:nvSpPr>
          <p:cNvPr id="8" name="object 8"/>
          <p:cNvSpPr txBox="1"/>
          <p:nvPr/>
        </p:nvSpPr>
        <p:spPr>
          <a:xfrm>
            <a:off x="8562931" y="4814022"/>
            <a:ext cx="149225" cy="285750"/>
          </a:xfrm>
          <a:prstGeom prst="rect">
            <a:avLst/>
          </a:prstGeom>
        </p:spPr>
        <p:txBody>
          <a:bodyPr vert="horz" wrap="square" lIns="0" tIns="13335" rIns="0" bIns="0" rtlCol="0">
            <a:spAutoFit/>
          </a:bodyPr>
          <a:lstStyle/>
          <a:p>
            <a:pPr marL="12700">
              <a:lnSpc>
                <a:spcPct val="100000"/>
              </a:lnSpc>
              <a:spcBef>
                <a:spcPts val="105"/>
              </a:spcBef>
            </a:pPr>
            <a:r>
              <a:rPr sz="1700" spc="-105" dirty="0">
                <a:solidFill>
                  <a:srgbClr val="9A8787"/>
                </a:solidFill>
                <a:latin typeface="Times New Roman"/>
                <a:cs typeface="Times New Roman"/>
              </a:rPr>
              <a:t>,..</a:t>
            </a:r>
            <a:endParaRPr sz="1700">
              <a:latin typeface="Times New Roman"/>
              <a:cs typeface="Times New Roman"/>
            </a:endParaRPr>
          </a:p>
        </p:txBody>
      </p:sp>
      <p:sp>
        <p:nvSpPr>
          <p:cNvPr id="9" name="object 9"/>
          <p:cNvSpPr txBox="1"/>
          <p:nvPr/>
        </p:nvSpPr>
        <p:spPr>
          <a:xfrm>
            <a:off x="8813008" y="5067136"/>
            <a:ext cx="92710" cy="193675"/>
          </a:xfrm>
          <a:prstGeom prst="rect">
            <a:avLst/>
          </a:prstGeom>
        </p:spPr>
        <p:txBody>
          <a:bodyPr vert="horz" wrap="square" lIns="0" tIns="12700" rIns="0" bIns="0" rtlCol="0">
            <a:spAutoFit/>
          </a:bodyPr>
          <a:lstStyle/>
          <a:p>
            <a:pPr marL="12700">
              <a:lnSpc>
                <a:spcPct val="100000"/>
              </a:lnSpc>
              <a:spcBef>
                <a:spcPts val="100"/>
              </a:spcBef>
            </a:pPr>
            <a:r>
              <a:rPr sz="1100" spc="-525" dirty="0">
                <a:solidFill>
                  <a:srgbClr val="A1979E"/>
                </a:solidFill>
                <a:latin typeface="Arial"/>
                <a:cs typeface="Arial"/>
              </a:rPr>
              <a:t>Ԅ</a:t>
            </a:r>
            <a:endParaRPr sz="11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418006"/>
            <a:ext cx="9896475" cy="4483100"/>
          </a:xfrm>
          <a:prstGeom prst="rect">
            <a:avLst/>
          </a:prstGeom>
        </p:spPr>
        <p:txBody>
          <a:bodyPr vert="horz" wrap="square" lIns="0" tIns="191135" rIns="0" bIns="0" rtlCol="0">
            <a:spAutoFit/>
          </a:bodyPr>
          <a:lstStyle/>
          <a:p>
            <a:pPr marL="12700">
              <a:lnSpc>
                <a:spcPct val="100000"/>
              </a:lnSpc>
              <a:spcBef>
                <a:spcPts val="1505"/>
              </a:spcBef>
            </a:pPr>
            <a:r>
              <a:rPr sz="2200" spc="-95" dirty="0">
                <a:solidFill>
                  <a:srgbClr val="0A48CA"/>
                </a:solidFill>
                <a:latin typeface="Microsoft Sans Serif"/>
                <a:cs typeface="Microsoft Sans Serif"/>
              </a:rPr>
              <a:t>Executive</a:t>
            </a:r>
            <a:r>
              <a:rPr sz="2200" spc="65" dirty="0">
                <a:solidFill>
                  <a:srgbClr val="0A48CA"/>
                </a:solidFill>
                <a:latin typeface="Microsoft Sans Serif"/>
                <a:cs typeface="Microsoft Sans Serif"/>
              </a:rPr>
              <a:t> </a:t>
            </a:r>
            <a:r>
              <a:rPr sz="2200" spc="-120" dirty="0">
                <a:solidFill>
                  <a:srgbClr val="0A48CA"/>
                </a:solidFill>
                <a:latin typeface="Microsoft Sans Serif"/>
                <a:cs typeface="Microsoft Sans Serif"/>
              </a:rPr>
              <a:t>Summary</a:t>
            </a:r>
            <a:endParaRPr sz="2200">
              <a:latin typeface="Microsoft Sans Serif"/>
              <a:cs typeface="Microsoft Sans Serif"/>
            </a:endParaRPr>
          </a:p>
          <a:p>
            <a:pPr marL="241300" indent="-228600">
              <a:lnSpc>
                <a:spcPct val="100000"/>
              </a:lnSpc>
              <a:spcBef>
                <a:spcPts val="1405"/>
              </a:spcBef>
              <a:buFont typeface="Arial"/>
              <a:buChar char="•"/>
              <a:tabLst>
                <a:tab pos="240665" algn="l"/>
                <a:tab pos="241300" algn="l"/>
              </a:tabLst>
            </a:pPr>
            <a:r>
              <a:rPr sz="2200" spc="-65" dirty="0">
                <a:solidFill>
                  <a:srgbClr val="292929"/>
                </a:solidFill>
                <a:latin typeface="Microsoft Sans Serif"/>
                <a:cs typeface="Microsoft Sans Serif"/>
              </a:rPr>
              <a:t>Data</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collection</a:t>
            </a:r>
            <a:r>
              <a:rPr sz="2200" spc="70" dirty="0">
                <a:solidFill>
                  <a:srgbClr val="292929"/>
                </a:solidFill>
                <a:latin typeface="Microsoft Sans Serif"/>
                <a:cs typeface="Microsoft Sans Serif"/>
              </a:rPr>
              <a:t> </a:t>
            </a:r>
            <a:r>
              <a:rPr sz="2200" spc="-35" dirty="0">
                <a:solidFill>
                  <a:srgbClr val="292929"/>
                </a:solidFill>
                <a:latin typeface="Microsoft Sans Serif"/>
                <a:cs typeface="Microsoft Sans Serif"/>
              </a:rPr>
              <a:t>methodology:</a:t>
            </a:r>
            <a:endParaRPr sz="2200">
              <a:latin typeface="Microsoft Sans Serif"/>
              <a:cs typeface="Microsoft Sans Serif"/>
            </a:endParaRPr>
          </a:p>
          <a:p>
            <a:pPr marL="698500" lvl="1" indent="-228600">
              <a:lnSpc>
                <a:spcPct val="100000"/>
              </a:lnSpc>
              <a:spcBef>
                <a:spcPts val="1420"/>
              </a:spcBef>
              <a:buFont typeface="Arial"/>
              <a:buChar char="•"/>
              <a:tabLst>
                <a:tab pos="697865" algn="l"/>
                <a:tab pos="698500" algn="l"/>
              </a:tabLst>
            </a:pPr>
            <a:r>
              <a:rPr sz="1900" spc="-60" dirty="0">
                <a:solidFill>
                  <a:srgbClr val="767070"/>
                </a:solidFill>
                <a:latin typeface="Microsoft Sans Serif"/>
                <a:cs typeface="Microsoft Sans Serif"/>
              </a:rPr>
              <a:t>Data</a:t>
            </a:r>
            <a:r>
              <a:rPr sz="1900" spc="75" dirty="0">
                <a:solidFill>
                  <a:srgbClr val="767070"/>
                </a:solidFill>
                <a:latin typeface="Microsoft Sans Serif"/>
                <a:cs typeface="Microsoft Sans Serif"/>
              </a:rPr>
              <a:t> </a:t>
            </a:r>
            <a:r>
              <a:rPr sz="1900" spc="-20" dirty="0">
                <a:solidFill>
                  <a:srgbClr val="767070"/>
                </a:solidFill>
                <a:latin typeface="Microsoft Sans Serif"/>
                <a:cs typeface="Microsoft Sans Serif"/>
              </a:rPr>
              <a:t>from</a:t>
            </a:r>
            <a:r>
              <a:rPr sz="1900" spc="55" dirty="0">
                <a:solidFill>
                  <a:srgbClr val="767070"/>
                </a:solidFill>
                <a:latin typeface="Microsoft Sans Serif"/>
                <a:cs typeface="Microsoft Sans Serif"/>
              </a:rPr>
              <a:t> </a:t>
            </a:r>
            <a:r>
              <a:rPr sz="1900" spc="-120" dirty="0">
                <a:solidFill>
                  <a:srgbClr val="767070"/>
                </a:solidFill>
                <a:latin typeface="Microsoft Sans Serif"/>
                <a:cs typeface="Microsoft Sans Serif"/>
              </a:rPr>
              <a:t>Space</a:t>
            </a:r>
            <a:r>
              <a:rPr sz="1900" spc="75" dirty="0">
                <a:solidFill>
                  <a:srgbClr val="767070"/>
                </a:solidFill>
                <a:latin typeface="Microsoft Sans Serif"/>
                <a:cs typeface="Microsoft Sans Serif"/>
              </a:rPr>
              <a:t> </a:t>
            </a:r>
            <a:r>
              <a:rPr sz="1900" spc="-180" dirty="0">
                <a:solidFill>
                  <a:srgbClr val="767070"/>
                </a:solidFill>
                <a:latin typeface="Microsoft Sans Serif"/>
                <a:cs typeface="Microsoft Sans Serif"/>
              </a:rPr>
              <a:t>X</a:t>
            </a:r>
            <a:r>
              <a:rPr sz="1900" spc="60" dirty="0">
                <a:solidFill>
                  <a:srgbClr val="767070"/>
                </a:solidFill>
                <a:latin typeface="Microsoft Sans Serif"/>
                <a:cs typeface="Microsoft Sans Serif"/>
              </a:rPr>
              <a:t> </a:t>
            </a:r>
            <a:r>
              <a:rPr sz="1900" spc="-100" dirty="0">
                <a:solidFill>
                  <a:srgbClr val="767070"/>
                </a:solidFill>
                <a:latin typeface="Microsoft Sans Serif"/>
                <a:cs typeface="Microsoft Sans Serif"/>
              </a:rPr>
              <a:t>was</a:t>
            </a:r>
            <a:r>
              <a:rPr sz="1900" spc="75" dirty="0">
                <a:solidFill>
                  <a:srgbClr val="767070"/>
                </a:solidFill>
                <a:latin typeface="Microsoft Sans Serif"/>
                <a:cs typeface="Microsoft Sans Serif"/>
              </a:rPr>
              <a:t> </a:t>
            </a:r>
            <a:r>
              <a:rPr sz="1900" spc="-25" dirty="0">
                <a:solidFill>
                  <a:srgbClr val="767070"/>
                </a:solidFill>
                <a:latin typeface="Microsoft Sans Serif"/>
                <a:cs typeface="Microsoft Sans Serif"/>
              </a:rPr>
              <a:t>obtained</a:t>
            </a:r>
            <a:r>
              <a:rPr sz="1900" spc="100" dirty="0">
                <a:solidFill>
                  <a:srgbClr val="767070"/>
                </a:solidFill>
                <a:latin typeface="Microsoft Sans Serif"/>
                <a:cs typeface="Microsoft Sans Serif"/>
              </a:rPr>
              <a:t> </a:t>
            </a:r>
            <a:r>
              <a:rPr sz="1900" spc="-20" dirty="0">
                <a:solidFill>
                  <a:srgbClr val="767070"/>
                </a:solidFill>
                <a:latin typeface="Microsoft Sans Serif"/>
                <a:cs typeface="Microsoft Sans Serif"/>
              </a:rPr>
              <a:t>from</a:t>
            </a:r>
            <a:r>
              <a:rPr sz="1900" spc="60" dirty="0">
                <a:solidFill>
                  <a:srgbClr val="767070"/>
                </a:solidFill>
                <a:latin typeface="Microsoft Sans Serif"/>
                <a:cs typeface="Microsoft Sans Serif"/>
              </a:rPr>
              <a:t> </a:t>
            </a:r>
            <a:r>
              <a:rPr sz="1900" spc="90" dirty="0">
                <a:solidFill>
                  <a:srgbClr val="767070"/>
                </a:solidFill>
                <a:latin typeface="Microsoft Sans Serif"/>
                <a:cs typeface="Microsoft Sans Serif"/>
              </a:rPr>
              <a:t>2</a:t>
            </a:r>
            <a:r>
              <a:rPr sz="1900" spc="60" dirty="0">
                <a:solidFill>
                  <a:srgbClr val="767070"/>
                </a:solidFill>
                <a:latin typeface="Microsoft Sans Serif"/>
                <a:cs typeface="Microsoft Sans Serif"/>
              </a:rPr>
              <a:t> </a:t>
            </a:r>
            <a:r>
              <a:rPr sz="1900" spc="-75" dirty="0">
                <a:solidFill>
                  <a:srgbClr val="767070"/>
                </a:solidFill>
                <a:latin typeface="Microsoft Sans Serif"/>
                <a:cs typeface="Microsoft Sans Serif"/>
              </a:rPr>
              <a:t>sources:</a:t>
            </a:r>
            <a:endParaRPr sz="1900">
              <a:latin typeface="Microsoft Sans Serif"/>
              <a:cs typeface="Microsoft Sans Serif"/>
            </a:endParaRPr>
          </a:p>
          <a:p>
            <a:pPr marL="1155700" lvl="2" indent="-229235">
              <a:lnSpc>
                <a:spcPct val="100000"/>
              </a:lnSpc>
              <a:spcBef>
                <a:spcPts val="1420"/>
              </a:spcBef>
              <a:buFont typeface="Arial"/>
              <a:buChar char="•"/>
              <a:tabLst>
                <a:tab pos="1155700" algn="l"/>
                <a:tab pos="1156335" algn="l"/>
              </a:tabLst>
            </a:pPr>
            <a:r>
              <a:rPr sz="1800" spc="-120" dirty="0">
                <a:solidFill>
                  <a:srgbClr val="767070"/>
                </a:solidFill>
                <a:latin typeface="Microsoft Sans Serif"/>
                <a:cs typeface="Microsoft Sans Serif"/>
              </a:rPr>
              <a:t>Space</a:t>
            </a:r>
            <a:r>
              <a:rPr sz="1800" spc="55" dirty="0">
                <a:solidFill>
                  <a:srgbClr val="767070"/>
                </a:solidFill>
                <a:latin typeface="Microsoft Sans Serif"/>
                <a:cs typeface="Microsoft Sans Serif"/>
              </a:rPr>
              <a:t> </a:t>
            </a:r>
            <a:r>
              <a:rPr sz="1800" spc="-170" dirty="0">
                <a:solidFill>
                  <a:srgbClr val="767070"/>
                </a:solidFill>
                <a:latin typeface="Microsoft Sans Serif"/>
                <a:cs typeface="Microsoft Sans Serif"/>
              </a:rPr>
              <a:t>X</a:t>
            </a:r>
            <a:r>
              <a:rPr sz="1800" spc="55" dirty="0">
                <a:solidFill>
                  <a:srgbClr val="767070"/>
                </a:solidFill>
                <a:latin typeface="Microsoft Sans Serif"/>
                <a:cs typeface="Microsoft Sans Serif"/>
              </a:rPr>
              <a:t> </a:t>
            </a:r>
            <a:r>
              <a:rPr sz="1800" spc="-120" dirty="0">
                <a:solidFill>
                  <a:srgbClr val="767070"/>
                </a:solidFill>
                <a:latin typeface="Microsoft Sans Serif"/>
                <a:cs typeface="Microsoft Sans Serif"/>
              </a:rPr>
              <a:t>API</a:t>
            </a:r>
            <a:r>
              <a:rPr sz="1800" spc="45" dirty="0">
                <a:solidFill>
                  <a:srgbClr val="767070"/>
                </a:solidFill>
                <a:latin typeface="Microsoft Sans Serif"/>
                <a:cs typeface="Microsoft Sans Serif"/>
              </a:rPr>
              <a:t> </a:t>
            </a:r>
            <a:r>
              <a:rPr sz="1800" spc="-25" dirty="0">
                <a:solidFill>
                  <a:srgbClr val="767070"/>
                </a:solidFill>
                <a:latin typeface="Microsoft Sans Serif"/>
                <a:cs typeface="Microsoft Sans Serif"/>
              </a:rPr>
              <a:t>(</a:t>
            </a:r>
            <a:r>
              <a:rPr sz="1800" u="sng" spc="-25" dirty="0">
                <a:solidFill>
                  <a:srgbClr val="0462C1"/>
                </a:solidFill>
                <a:uFill>
                  <a:solidFill>
                    <a:srgbClr val="0462C1"/>
                  </a:solidFill>
                </a:uFill>
                <a:latin typeface="Microsoft Sans Serif"/>
                <a:cs typeface="Microsoft Sans Serif"/>
                <a:hlinkClick r:id="rId2"/>
              </a:rPr>
              <a:t>https://api.spacexdata.com/v4/rockets/</a:t>
            </a:r>
            <a:r>
              <a:rPr sz="1800" spc="-25" dirty="0">
                <a:solidFill>
                  <a:srgbClr val="767070"/>
                </a:solidFill>
                <a:latin typeface="Microsoft Sans Serif"/>
                <a:cs typeface="Microsoft Sans Serif"/>
              </a:rPr>
              <a:t>)</a:t>
            </a:r>
            <a:endParaRPr sz="1800">
              <a:latin typeface="Microsoft Sans Serif"/>
              <a:cs typeface="Microsoft Sans Serif"/>
            </a:endParaRPr>
          </a:p>
          <a:p>
            <a:pPr marL="1155700" marR="1033144" lvl="2" indent="-229235">
              <a:lnSpc>
                <a:spcPct val="100000"/>
              </a:lnSpc>
              <a:spcBef>
                <a:spcPts val="1405"/>
              </a:spcBef>
              <a:buFont typeface="Arial"/>
              <a:buChar char="•"/>
              <a:tabLst>
                <a:tab pos="1155700" algn="l"/>
                <a:tab pos="1156335" algn="l"/>
              </a:tabLst>
            </a:pPr>
            <a:r>
              <a:rPr sz="1800" spc="-75" dirty="0">
                <a:solidFill>
                  <a:srgbClr val="767070"/>
                </a:solidFill>
                <a:latin typeface="Microsoft Sans Serif"/>
                <a:cs typeface="Microsoft Sans Serif"/>
              </a:rPr>
              <a:t>WebScraping </a:t>
            </a:r>
            <a:r>
              <a:rPr sz="1800" spc="-70" dirty="0">
                <a:solidFill>
                  <a:srgbClr val="767070"/>
                </a:solidFill>
                <a:latin typeface="Microsoft Sans Serif"/>
                <a:cs typeface="Microsoft Sans Serif"/>
              </a:rPr>
              <a:t> </a:t>
            </a:r>
            <a:r>
              <a:rPr sz="1800" spc="-35" dirty="0">
                <a:solidFill>
                  <a:srgbClr val="767070"/>
                </a:solidFill>
                <a:latin typeface="Microsoft Sans Serif"/>
                <a:cs typeface="Microsoft Sans Serif"/>
              </a:rPr>
              <a:t>(https://en.wikipedia.org/wiki/List_of_Falcon/_9/_and_Falcon_Heavy_launches)</a:t>
            </a:r>
            <a:endParaRPr sz="1800">
              <a:latin typeface="Microsoft Sans Serif"/>
              <a:cs typeface="Microsoft Sans Serif"/>
            </a:endParaRPr>
          </a:p>
          <a:p>
            <a:pPr marL="241300" indent="-228600">
              <a:lnSpc>
                <a:spcPct val="100000"/>
              </a:lnSpc>
              <a:spcBef>
                <a:spcPts val="1360"/>
              </a:spcBef>
              <a:buFont typeface="Arial"/>
              <a:buChar char="•"/>
              <a:tabLst>
                <a:tab pos="240665" algn="l"/>
                <a:tab pos="241300" algn="l"/>
              </a:tabLst>
            </a:pPr>
            <a:r>
              <a:rPr sz="2200" spc="-60" dirty="0">
                <a:solidFill>
                  <a:srgbClr val="292929"/>
                </a:solidFill>
                <a:latin typeface="Microsoft Sans Serif"/>
                <a:cs typeface="Microsoft Sans Serif"/>
              </a:rPr>
              <a:t>Perform</a:t>
            </a:r>
            <a:r>
              <a:rPr sz="2200" spc="3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45" dirty="0">
                <a:solidFill>
                  <a:srgbClr val="292929"/>
                </a:solidFill>
                <a:latin typeface="Microsoft Sans Serif"/>
                <a:cs typeface="Microsoft Sans Serif"/>
              </a:rPr>
              <a:t> </a:t>
            </a:r>
            <a:r>
              <a:rPr sz="2200" spc="-30" dirty="0">
                <a:solidFill>
                  <a:srgbClr val="292929"/>
                </a:solidFill>
                <a:latin typeface="Microsoft Sans Serif"/>
                <a:cs typeface="Microsoft Sans Serif"/>
              </a:rPr>
              <a:t>wrangling</a:t>
            </a:r>
            <a:endParaRPr sz="2200">
              <a:latin typeface="Microsoft Sans Serif"/>
              <a:cs typeface="Microsoft Sans Serif"/>
            </a:endParaRPr>
          </a:p>
          <a:p>
            <a:pPr marL="698500" lvl="1" indent="-228600">
              <a:lnSpc>
                <a:spcPct val="100000"/>
              </a:lnSpc>
              <a:spcBef>
                <a:spcPts val="1420"/>
              </a:spcBef>
              <a:buFont typeface="Arial"/>
              <a:buChar char="•"/>
              <a:tabLst>
                <a:tab pos="697865" algn="l"/>
                <a:tab pos="698500" algn="l"/>
              </a:tabLst>
            </a:pPr>
            <a:r>
              <a:rPr sz="1900" spc="-55" dirty="0">
                <a:solidFill>
                  <a:srgbClr val="767070"/>
                </a:solidFill>
                <a:latin typeface="Microsoft Sans Serif"/>
                <a:cs typeface="Microsoft Sans Serif"/>
              </a:rPr>
              <a:t>Collected</a:t>
            </a:r>
            <a:r>
              <a:rPr sz="1900" spc="60" dirty="0">
                <a:solidFill>
                  <a:srgbClr val="767070"/>
                </a:solidFill>
                <a:latin typeface="Microsoft Sans Serif"/>
                <a:cs typeface="Microsoft Sans Serif"/>
              </a:rPr>
              <a:t> </a:t>
            </a:r>
            <a:r>
              <a:rPr sz="1900" spc="-40" dirty="0">
                <a:solidFill>
                  <a:srgbClr val="767070"/>
                </a:solidFill>
                <a:latin typeface="Microsoft Sans Serif"/>
                <a:cs typeface="Microsoft Sans Serif"/>
              </a:rPr>
              <a:t>data</a:t>
            </a:r>
            <a:r>
              <a:rPr sz="1900" spc="85" dirty="0">
                <a:solidFill>
                  <a:srgbClr val="767070"/>
                </a:solidFill>
                <a:latin typeface="Microsoft Sans Serif"/>
                <a:cs typeface="Microsoft Sans Serif"/>
              </a:rPr>
              <a:t> </a:t>
            </a:r>
            <a:r>
              <a:rPr sz="1900" spc="-100" dirty="0">
                <a:solidFill>
                  <a:srgbClr val="767070"/>
                </a:solidFill>
                <a:latin typeface="Microsoft Sans Serif"/>
                <a:cs typeface="Microsoft Sans Serif"/>
              </a:rPr>
              <a:t>was</a:t>
            </a:r>
            <a:r>
              <a:rPr sz="1900" spc="80" dirty="0">
                <a:solidFill>
                  <a:srgbClr val="767070"/>
                </a:solidFill>
                <a:latin typeface="Microsoft Sans Serif"/>
                <a:cs typeface="Microsoft Sans Serif"/>
              </a:rPr>
              <a:t> </a:t>
            </a:r>
            <a:r>
              <a:rPr sz="1900" spc="-50" dirty="0">
                <a:solidFill>
                  <a:srgbClr val="767070"/>
                </a:solidFill>
                <a:latin typeface="Microsoft Sans Serif"/>
                <a:cs typeface="Microsoft Sans Serif"/>
              </a:rPr>
              <a:t>enriched</a:t>
            </a:r>
            <a:r>
              <a:rPr sz="1900" spc="65" dirty="0">
                <a:solidFill>
                  <a:srgbClr val="767070"/>
                </a:solidFill>
                <a:latin typeface="Microsoft Sans Serif"/>
                <a:cs typeface="Microsoft Sans Serif"/>
              </a:rPr>
              <a:t> </a:t>
            </a:r>
            <a:r>
              <a:rPr sz="1900" spc="-40" dirty="0">
                <a:solidFill>
                  <a:srgbClr val="767070"/>
                </a:solidFill>
                <a:latin typeface="Microsoft Sans Serif"/>
                <a:cs typeface="Microsoft Sans Serif"/>
              </a:rPr>
              <a:t>by</a:t>
            </a:r>
            <a:r>
              <a:rPr sz="1900" spc="105" dirty="0">
                <a:solidFill>
                  <a:srgbClr val="767070"/>
                </a:solidFill>
                <a:latin typeface="Microsoft Sans Serif"/>
                <a:cs typeface="Microsoft Sans Serif"/>
              </a:rPr>
              <a:t> </a:t>
            </a:r>
            <a:r>
              <a:rPr sz="1900" spc="-35" dirty="0">
                <a:solidFill>
                  <a:srgbClr val="767070"/>
                </a:solidFill>
                <a:latin typeface="Microsoft Sans Serif"/>
                <a:cs typeface="Microsoft Sans Serif"/>
              </a:rPr>
              <a:t>creating</a:t>
            </a:r>
            <a:r>
              <a:rPr sz="1900" spc="45" dirty="0">
                <a:solidFill>
                  <a:srgbClr val="767070"/>
                </a:solidFill>
                <a:latin typeface="Microsoft Sans Serif"/>
                <a:cs typeface="Microsoft Sans Serif"/>
              </a:rPr>
              <a:t> </a:t>
            </a:r>
            <a:r>
              <a:rPr sz="1900" spc="-130" dirty="0">
                <a:solidFill>
                  <a:srgbClr val="767070"/>
                </a:solidFill>
                <a:latin typeface="Microsoft Sans Serif"/>
                <a:cs typeface="Microsoft Sans Serif"/>
              </a:rPr>
              <a:t>a</a:t>
            </a:r>
            <a:r>
              <a:rPr sz="1900" spc="85" dirty="0">
                <a:solidFill>
                  <a:srgbClr val="767070"/>
                </a:solidFill>
                <a:latin typeface="Microsoft Sans Serif"/>
                <a:cs typeface="Microsoft Sans Serif"/>
              </a:rPr>
              <a:t> </a:t>
            </a:r>
            <a:r>
              <a:rPr sz="1900" spc="-25" dirty="0">
                <a:solidFill>
                  <a:srgbClr val="767070"/>
                </a:solidFill>
                <a:latin typeface="Microsoft Sans Serif"/>
                <a:cs typeface="Microsoft Sans Serif"/>
              </a:rPr>
              <a:t>landing</a:t>
            </a:r>
            <a:r>
              <a:rPr sz="1900" spc="100" dirty="0">
                <a:solidFill>
                  <a:srgbClr val="767070"/>
                </a:solidFill>
                <a:latin typeface="Microsoft Sans Serif"/>
                <a:cs typeface="Microsoft Sans Serif"/>
              </a:rPr>
              <a:t> </a:t>
            </a:r>
            <a:r>
              <a:rPr sz="1900" spc="-50" dirty="0">
                <a:solidFill>
                  <a:srgbClr val="767070"/>
                </a:solidFill>
                <a:latin typeface="Microsoft Sans Serif"/>
                <a:cs typeface="Microsoft Sans Serif"/>
              </a:rPr>
              <a:t>outcome</a:t>
            </a:r>
            <a:r>
              <a:rPr sz="1900" spc="100" dirty="0">
                <a:solidFill>
                  <a:srgbClr val="767070"/>
                </a:solidFill>
                <a:latin typeface="Microsoft Sans Serif"/>
                <a:cs typeface="Microsoft Sans Serif"/>
              </a:rPr>
              <a:t> </a:t>
            </a:r>
            <a:r>
              <a:rPr sz="1900" spc="-35" dirty="0">
                <a:solidFill>
                  <a:srgbClr val="767070"/>
                </a:solidFill>
                <a:latin typeface="Microsoft Sans Serif"/>
                <a:cs typeface="Microsoft Sans Serif"/>
              </a:rPr>
              <a:t>label</a:t>
            </a:r>
            <a:r>
              <a:rPr sz="1900" spc="80" dirty="0">
                <a:solidFill>
                  <a:srgbClr val="767070"/>
                </a:solidFill>
                <a:latin typeface="Microsoft Sans Serif"/>
                <a:cs typeface="Microsoft Sans Serif"/>
              </a:rPr>
              <a:t> </a:t>
            </a:r>
            <a:r>
              <a:rPr sz="1900" spc="-65" dirty="0">
                <a:solidFill>
                  <a:srgbClr val="767070"/>
                </a:solidFill>
                <a:latin typeface="Microsoft Sans Serif"/>
                <a:cs typeface="Microsoft Sans Serif"/>
              </a:rPr>
              <a:t>based</a:t>
            </a:r>
            <a:r>
              <a:rPr sz="1900" spc="85" dirty="0">
                <a:solidFill>
                  <a:srgbClr val="767070"/>
                </a:solidFill>
                <a:latin typeface="Microsoft Sans Serif"/>
                <a:cs typeface="Microsoft Sans Serif"/>
              </a:rPr>
              <a:t> </a:t>
            </a:r>
            <a:r>
              <a:rPr sz="1900" spc="-35" dirty="0">
                <a:solidFill>
                  <a:srgbClr val="767070"/>
                </a:solidFill>
                <a:latin typeface="Microsoft Sans Serif"/>
                <a:cs typeface="Microsoft Sans Serif"/>
              </a:rPr>
              <a:t>on</a:t>
            </a:r>
            <a:r>
              <a:rPr sz="1900" spc="85" dirty="0">
                <a:solidFill>
                  <a:srgbClr val="767070"/>
                </a:solidFill>
                <a:latin typeface="Microsoft Sans Serif"/>
                <a:cs typeface="Microsoft Sans Serif"/>
              </a:rPr>
              <a:t> </a:t>
            </a:r>
            <a:r>
              <a:rPr sz="1900" spc="-50" dirty="0">
                <a:solidFill>
                  <a:srgbClr val="767070"/>
                </a:solidFill>
                <a:latin typeface="Microsoft Sans Serif"/>
                <a:cs typeface="Microsoft Sans Serif"/>
              </a:rPr>
              <a:t>outcome</a:t>
            </a:r>
            <a:r>
              <a:rPr sz="1900" spc="80" dirty="0">
                <a:solidFill>
                  <a:srgbClr val="767070"/>
                </a:solidFill>
                <a:latin typeface="Microsoft Sans Serif"/>
                <a:cs typeface="Microsoft Sans Serif"/>
              </a:rPr>
              <a:t> </a:t>
            </a:r>
            <a:r>
              <a:rPr sz="1900" spc="-40" dirty="0">
                <a:solidFill>
                  <a:srgbClr val="767070"/>
                </a:solidFill>
                <a:latin typeface="Microsoft Sans Serif"/>
                <a:cs typeface="Microsoft Sans Serif"/>
              </a:rPr>
              <a:t>data</a:t>
            </a:r>
            <a:endParaRPr sz="1900">
              <a:latin typeface="Microsoft Sans Serif"/>
              <a:cs typeface="Microsoft Sans Serif"/>
            </a:endParaRPr>
          </a:p>
          <a:p>
            <a:pPr marL="698500">
              <a:lnSpc>
                <a:spcPct val="100000"/>
              </a:lnSpc>
            </a:pPr>
            <a:r>
              <a:rPr sz="1900" spc="-20" dirty="0">
                <a:solidFill>
                  <a:srgbClr val="767070"/>
                </a:solidFill>
                <a:latin typeface="Microsoft Sans Serif"/>
                <a:cs typeface="Microsoft Sans Serif"/>
              </a:rPr>
              <a:t>after</a:t>
            </a:r>
            <a:r>
              <a:rPr sz="1900" spc="35" dirty="0">
                <a:solidFill>
                  <a:srgbClr val="767070"/>
                </a:solidFill>
                <a:latin typeface="Microsoft Sans Serif"/>
                <a:cs typeface="Microsoft Sans Serif"/>
              </a:rPr>
              <a:t> </a:t>
            </a:r>
            <a:r>
              <a:rPr sz="1900" spc="-50" dirty="0">
                <a:solidFill>
                  <a:srgbClr val="767070"/>
                </a:solidFill>
                <a:latin typeface="Microsoft Sans Serif"/>
                <a:cs typeface="Microsoft Sans Serif"/>
              </a:rPr>
              <a:t>summarizing</a:t>
            </a:r>
            <a:r>
              <a:rPr sz="1900" spc="95" dirty="0">
                <a:solidFill>
                  <a:srgbClr val="767070"/>
                </a:solidFill>
                <a:latin typeface="Microsoft Sans Serif"/>
                <a:cs typeface="Microsoft Sans Serif"/>
              </a:rPr>
              <a:t> </a:t>
            </a:r>
            <a:r>
              <a:rPr sz="1900" spc="-55" dirty="0">
                <a:solidFill>
                  <a:srgbClr val="767070"/>
                </a:solidFill>
                <a:latin typeface="Microsoft Sans Serif"/>
                <a:cs typeface="Microsoft Sans Serif"/>
              </a:rPr>
              <a:t>and</a:t>
            </a:r>
            <a:r>
              <a:rPr sz="1900" spc="75" dirty="0">
                <a:solidFill>
                  <a:srgbClr val="767070"/>
                </a:solidFill>
                <a:latin typeface="Microsoft Sans Serif"/>
                <a:cs typeface="Microsoft Sans Serif"/>
              </a:rPr>
              <a:t> </a:t>
            </a:r>
            <a:r>
              <a:rPr sz="1900" spc="-50" dirty="0">
                <a:solidFill>
                  <a:srgbClr val="767070"/>
                </a:solidFill>
                <a:latin typeface="Microsoft Sans Serif"/>
                <a:cs typeface="Microsoft Sans Serif"/>
              </a:rPr>
              <a:t>analyzing</a:t>
            </a:r>
            <a:r>
              <a:rPr sz="1900" spc="50" dirty="0">
                <a:solidFill>
                  <a:srgbClr val="767070"/>
                </a:solidFill>
                <a:latin typeface="Microsoft Sans Serif"/>
                <a:cs typeface="Microsoft Sans Serif"/>
              </a:rPr>
              <a:t> </a:t>
            </a:r>
            <a:r>
              <a:rPr sz="1900" spc="-50" dirty="0">
                <a:solidFill>
                  <a:srgbClr val="767070"/>
                </a:solidFill>
                <a:latin typeface="Microsoft Sans Serif"/>
                <a:cs typeface="Microsoft Sans Serif"/>
              </a:rPr>
              <a:t>features</a:t>
            </a:r>
            <a:endParaRPr sz="1900">
              <a:latin typeface="Microsoft Sans Serif"/>
              <a:cs typeface="Microsoft Sans Serif"/>
            </a:endParaRPr>
          </a:p>
          <a:p>
            <a:pPr marL="241300" indent="-228600">
              <a:lnSpc>
                <a:spcPct val="100000"/>
              </a:lnSpc>
              <a:spcBef>
                <a:spcPts val="1385"/>
              </a:spcBef>
              <a:buFont typeface="Arial"/>
              <a:buChar char="•"/>
              <a:tabLst>
                <a:tab pos="240665" algn="l"/>
                <a:tab pos="241300" algn="l"/>
              </a:tabLst>
            </a:pPr>
            <a:r>
              <a:rPr sz="2200" spc="-65" dirty="0">
                <a:solidFill>
                  <a:srgbClr val="292929"/>
                </a:solidFill>
                <a:latin typeface="Microsoft Sans Serif"/>
                <a:cs typeface="Microsoft Sans Serif"/>
              </a:rPr>
              <a:t>Perform</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exploratory</a:t>
            </a:r>
            <a:r>
              <a:rPr sz="2200" spc="7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65" dirty="0">
                <a:solidFill>
                  <a:srgbClr val="292929"/>
                </a:solidFill>
                <a:latin typeface="Microsoft Sans Serif"/>
                <a:cs typeface="Microsoft Sans Serif"/>
              </a:rPr>
              <a:t> </a:t>
            </a:r>
            <a:r>
              <a:rPr sz="2200" spc="-90" dirty="0">
                <a:solidFill>
                  <a:srgbClr val="292929"/>
                </a:solidFill>
                <a:latin typeface="Microsoft Sans Serif"/>
                <a:cs typeface="Microsoft Sans Serif"/>
              </a:rPr>
              <a:t>analysis</a:t>
            </a:r>
            <a:r>
              <a:rPr sz="2200" spc="114" dirty="0">
                <a:solidFill>
                  <a:srgbClr val="292929"/>
                </a:solidFill>
                <a:latin typeface="Microsoft Sans Serif"/>
                <a:cs typeface="Microsoft Sans Serif"/>
              </a:rPr>
              <a:t> </a:t>
            </a:r>
            <a:r>
              <a:rPr sz="2200" spc="-150" dirty="0">
                <a:solidFill>
                  <a:srgbClr val="292929"/>
                </a:solidFill>
                <a:latin typeface="Microsoft Sans Serif"/>
                <a:cs typeface="Microsoft Sans Serif"/>
              </a:rPr>
              <a:t>(EDA)</a:t>
            </a:r>
            <a:r>
              <a:rPr sz="2200" spc="7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100" dirty="0">
                <a:solidFill>
                  <a:srgbClr val="292929"/>
                </a:solidFill>
                <a:latin typeface="Microsoft Sans Serif"/>
                <a:cs typeface="Microsoft Sans Serif"/>
              </a:rPr>
              <a:t> </a:t>
            </a:r>
            <a:r>
              <a:rPr sz="2200" spc="-45" dirty="0">
                <a:solidFill>
                  <a:srgbClr val="292929"/>
                </a:solidFill>
                <a:latin typeface="Microsoft Sans Serif"/>
                <a:cs typeface="Microsoft Sans Serif"/>
              </a:rPr>
              <a:t>visualization</a:t>
            </a:r>
            <a:r>
              <a:rPr sz="2200" spc="8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114" dirty="0">
                <a:solidFill>
                  <a:srgbClr val="292929"/>
                </a:solidFill>
                <a:latin typeface="Microsoft Sans Serif"/>
                <a:cs typeface="Microsoft Sans Serif"/>
              </a:rPr>
              <a:t> </a:t>
            </a:r>
            <a:r>
              <a:rPr sz="2200" spc="-200" dirty="0">
                <a:solidFill>
                  <a:srgbClr val="292929"/>
                </a:solidFill>
                <a:latin typeface="Microsoft Sans Serif"/>
                <a:cs typeface="Microsoft Sans Serif"/>
              </a:rPr>
              <a:t>SQL</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6</a:t>
            </a:fld>
            <a:endParaRPr spc="75" dirty="0"/>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636966"/>
            <a:ext cx="9945370" cy="3308985"/>
          </a:xfrm>
          <a:prstGeom prst="rect">
            <a:avLst/>
          </a:prstGeom>
        </p:spPr>
        <p:txBody>
          <a:bodyPr vert="horz" wrap="square" lIns="0" tIns="12700" rIns="0" bIns="0" rtlCol="0">
            <a:spAutoFit/>
          </a:bodyPr>
          <a:lstStyle/>
          <a:p>
            <a:pPr marL="12700">
              <a:lnSpc>
                <a:spcPct val="100000"/>
              </a:lnSpc>
              <a:spcBef>
                <a:spcPts val="100"/>
              </a:spcBef>
            </a:pPr>
            <a:r>
              <a:rPr sz="2200" spc="-95" dirty="0">
                <a:solidFill>
                  <a:srgbClr val="0A48CA"/>
                </a:solidFill>
                <a:latin typeface="Microsoft Sans Serif"/>
                <a:cs typeface="Microsoft Sans Serif"/>
              </a:rPr>
              <a:t>Executive</a:t>
            </a:r>
            <a:r>
              <a:rPr sz="2200" spc="65" dirty="0">
                <a:solidFill>
                  <a:srgbClr val="0A48CA"/>
                </a:solidFill>
                <a:latin typeface="Microsoft Sans Serif"/>
                <a:cs typeface="Microsoft Sans Serif"/>
              </a:rPr>
              <a:t> </a:t>
            </a:r>
            <a:r>
              <a:rPr sz="2200" spc="-120" dirty="0">
                <a:solidFill>
                  <a:srgbClr val="0A48CA"/>
                </a:solidFill>
                <a:latin typeface="Microsoft Sans Serif"/>
                <a:cs typeface="Microsoft Sans Serif"/>
              </a:rPr>
              <a:t>Summary</a:t>
            </a:r>
            <a:endParaRPr sz="2200" dirty="0">
              <a:latin typeface="Microsoft Sans Serif"/>
              <a:cs typeface="Microsoft Sans Serif"/>
            </a:endParaRPr>
          </a:p>
          <a:p>
            <a:pPr marL="241300" indent="-228600">
              <a:lnSpc>
                <a:spcPct val="100000"/>
              </a:lnSpc>
              <a:spcBef>
                <a:spcPts val="1925"/>
              </a:spcBef>
              <a:buFont typeface="Arial"/>
              <a:buChar char="•"/>
              <a:tabLst>
                <a:tab pos="240665" algn="l"/>
                <a:tab pos="241300" algn="l"/>
              </a:tabLst>
            </a:pPr>
            <a:r>
              <a:rPr sz="2200" spc="-65" dirty="0">
                <a:solidFill>
                  <a:srgbClr val="292929"/>
                </a:solidFill>
                <a:latin typeface="Microsoft Sans Serif"/>
                <a:cs typeface="Microsoft Sans Serif"/>
              </a:rPr>
              <a:t>Perform</a:t>
            </a:r>
            <a:r>
              <a:rPr sz="2200" spc="60" dirty="0">
                <a:solidFill>
                  <a:srgbClr val="292929"/>
                </a:solidFill>
                <a:latin typeface="Microsoft Sans Serif"/>
                <a:cs typeface="Microsoft Sans Serif"/>
              </a:rPr>
              <a:t> </a:t>
            </a:r>
            <a:r>
              <a:rPr sz="2200" spc="-40" dirty="0">
                <a:solidFill>
                  <a:srgbClr val="292929"/>
                </a:solidFill>
                <a:latin typeface="Microsoft Sans Serif"/>
                <a:cs typeface="Microsoft Sans Serif"/>
              </a:rPr>
              <a:t>interactive</a:t>
            </a:r>
            <a:r>
              <a:rPr sz="2200" spc="90" dirty="0">
                <a:solidFill>
                  <a:srgbClr val="292929"/>
                </a:solidFill>
                <a:latin typeface="Microsoft Sans Serif"/>
                <a:cs typeface="Microsoft Sans Serif"/>
              </a:rPr>
              <a:t> </a:t>
            </a:r>
            <a:r>
              <a:rPr sz="2200" spc="-65" dirty="0">
                <a:solidFill>
                  <a:srgbClr val="292929"/>
                </a:solidFill>
                <a:latin typeface="Microsoft Sans Serif"/>
                <a:cs typeface="Microsoft Sans Serif"/>
              </a:rPr>
              <a:t>visual</a:t>
            </a:r>
            <a:r>
              <a:rPr sz="2200" spc="9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analytics</a:t>
            </a:r>
            <a:r>
              <a:rPr sz="2200" spc="8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105" dirty="0">
                <a:solidFill>
                  <a:srgbClr val="292929"/>
                </a:solidFill>
                <a:latin typeface="Microsoft Sans Serif"/>
                <a:cs typeface="Microsoft Sans Serif"/>
              </a:rPr>
              <a:t> </a:t>
            </a:r>
            <a:r>
              <a:rPr sz="2200" spc="-60" dirty="0">
                <a:solidFill>
                  <a:srgbClr val="292929"/>
                </a:solidFill>
                <a:latin typeface="Microsoft Sans Serif"/>
                <a:cs typeface="Microsoft Sans Serif"/>
              </a:rPr>
              <a:t>Folium</a:t>
            </a:r>
            <a:r>
              <a:rPr sz="2200" spc="9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120" dirty="0">
                <a:solidFill>
                  <a:srgbClr val="292929"/>
                </a:solidFill>
                <a:latin typeface="Microsoft Sans Serif"/>
                <a:cs typeface="Microsoft Sans Serif"/>
              </a:rPr>
              <a:t> </a:t>
            </a:r>
            <a:r>
              <a:rPr sz="2200" spc="-35" dirty="0">
                <a:solidFill>
                  <a:srgbClr val="292929"/>
                </a:solidFill>
                <a:latin typeface="Microsoft Sans Serif"/>
                <a:cs typeface="Microsoft Sans Serif"/>
              </a:rPr>
              <a:t>Plotly</a:t>
            </a:r>
            <a:r>
              <a:rPr sz="2200" spc="80" dirty="0">
                <a:solidFill>
                  <a:srgbClr val="292929"/>
                </a:solidFill>
                <a:latin typeface="Microsoft Sans Serif"/>
                <a:cs typeface="Microsoft Sans Serif"/>
              </a:rPr>
              <a:t> </a:t>
            </a:r>
            <a:r>
              <a:rPr sz="2200" spc="-105" dirty="0">
                <a:solidFill>
                  <a:srgbClr val="292929"/>
                </a:solidFill>
                <a:latin typeface="Microsoft Sans Serif"/>
                <a:cs typeface="Microsoft Sans Serif"/>
              </a:rPr>
              <a:t>Dash</a:t>
            </a:r>
            <a:endParaRPr sz="2200" dirty="0">
              <a:latin typeface="Microsoft Sans Serif"/>
              <a:cs typeface="Microsoft Sans Serif"/>
            </a:endParaRPr>
          </a:p>
          <a:p>
            <a:pPr marL="241300" indent="-228600">
              <a:lnSpc>
                <a:spcPct val="100000"/>
              </a:lnSpc>
              <a:spcBef>
                <a:spcPts val="1939"/>
              </a:spcBef>
              <a:buFont typeface="Arial"/>
              <a:buChar char="•"/>
              <a:tabLst>
                <a:tab pos="240665" algn="l"/>
                <a:tab pos="241300" algn="l"/>
              </a:tabLst>
            </a:pPr>
            <a:r>
              <a:rPr sz="2200" spc="-65" dirty="0">
                <a:solidFill>
                  <a:srgbClr val="292929"/>
                </a:solidFill>
                <a:latin typeface="Microsoft Sans Serif"/>
                <a:cs typeface="Microsoft Sans Serif"/>
              </a:rPr>
              <a:t>Perform</a:t>
            </a:r>
            <a:r>
              <a:rPr sz="2200" spc="50" dirty="0">
                <a:solidFill>
                  <a:srgbClr val="292929"/>
                </a:solidFill>
                <a:latin typeface="Microsoft Sans Serif"/>
                <a:cs typeface="Microsoft Sans Serif"/>
              </a:rPr>
              <a:t> </a:t>
            </a:r>
            <a:r>
              <a:rPr sz="2200" spc="-25" dirty="0">
                <a:solidFill>
                  <a:srgbClr val="292929"/>
                </a:solidFill>
                <a:latin typeface="Microsoft Sans Serif"/>
                <a:cs typeface="Microsoft Sans Serif"/>
              </a:rPr>
              <a:t>predictive</a:t>
            </a:r>
            <a:r>
              <a:rPr sz="2200" spc="75" dirty="0">
                <a:solidFill>
                  <a:srgbClr val="292929"/>
                </a:solidFill>
                <a:latin typeface="Microsoft Sans Serif"/>
                <a:cs typeface="Microsoft Sans Serif"/>
              </a:rPr>
              <a:t> </a:t>
            </a:r>
            <a:r>
              <a:rPr sz="2200" spc="-90" dirty="0">
                <a:solidFill>
                  <a:srgbClr val="292929"/>
                </a:solidFill>
                <a:latin typeface="Microsoft Sans Serif"/>
                <a:cs typeface="Microsoft Sans Serif"/>
              </a:rPr>
              <a:t>analysis</a:t>
            </a:r>
            <a:r>
              <a:rPr sz="2200" spc="85"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90" dirty="0">
                <a:solidFill>
                  <a:srgbClr val="292929"/>
                </a:solidFill>
                <a:latin typeface="Microsoft Sans Serif"/>
                <a:cs typeface="Microsoft Sans Serif"/>
              </a:rPr>
              <a:t> </a:t>
            </a:r>
            <a:r>
              <a:rPr sz="2200" spc="-55" dirty="0">
                <a:solidFill>
                  <a:srgbClr val="292929"/>
                </a:solidFill>
                <a:latin typeface="Microsoft Sans Serif"/>
                <a:cs typeface="Microsoft Sans Serif"/>
              </a:rPr>
              <a:t>classification</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models</a:t>
            </a:r>
            <a:endParaRPr sz="2200" dirty="0">
              <a:latin typeface="Microsoft Sans Serif"/>
              <a:cs typeface="Microsoft Sans Serif"/>
            </a:endParaRPr>
          </a:p>
          <a:p>
            <a:pPr marL="698500" marR="5080" lvl="1" indent="-228600">
              <a:lnSpc>
                <a:spcPct val="120000"/>
              </a:lnSpc>
              <a:spcBef>
                <a:spcPts val="1395"/>
              </a:spcBef>
              <a:buFont typeface="Arial"/>
              <a:buChar char="•"/>
              <a:tabLst>
                <a:tab pos="697865" algn="l"/>
                <a:tab pos="698500" algn="l"/>
              </a:tabLst>
            </a:pPr>
            <a:r>
              <a:rPr sz="2200" spc="-25" dirty="0">
                <a:solidFill>
                  <a:srgbClr val="292929"/>
                </a:solidFill>
                <a:latin typeface="Microsoft Sans Serif"/>
                <a:cs typeface="Microsoft Sans Serif"/>
              </a:rPr>
              <a:t>Data that was collected until this step were normalized, divided in training  and test data sets and evaluated by four different classification models, being  the accuracy of each model evaluated using different combinations of  parameters.</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7</a:t>
            </a:fld>
            <a:endParaRPr spc="75" dirty="0"/>
          </a:p>
        </p:txBody>
      </p:sp>
      <p:sp>
        <p:nvSpPr>
          <p:cNvPr id="3" name="object 3"/>
          <p:cNvSpPr txBox="1">
            <a:spLocks noGrp="1"/>
          </p:cNvSpPr>
          <p:nvPr>
            <p:ph type="title"/>
          </p:nvPr>
        </p:nvSpPr>
        <p:spPr>
          <a:xfrm>
            <a:off x="848994" y="418782"/>
            <a:ext cx="2663190" cy="589915"/>
          </a:xfrm>
          <a:prstGeom prst="rect">
            <a:avLst/>
          </a:prstGeom>
        </p:spPr>
        <p:txBody>
          <a:bodyPr vert="horz" wrap="square" lIns="0" tIns="12700" rIns="0" bIns="0" rtlCol="0">
            <a:spAutoFit/>
          </a:bodyPr>
          <a:lstStyle/>
          <a:p>
            <a:pPr marL="12700">
              <a:lnSpc>
                <a:spcPct val="100000"/>
              </a:lnSpc>
              <a:spcBef>
                <a:spcPts val="100"/>
              </a:spcBef>
            </a:pPr>
            <a:r>
              <a:rPr spc="-45" dirty="0"/>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94" y="1841880"/>
            <a:ext cx="10200005" cy="1367155"/>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sz="2200" spc="-65" dirty="0">
                <a:solidFill>
                  <a:srgbClr val="292929"/>
                </a:solidFill>
                <a:latin typeface="Microsoft Sans Serif"/>
                <a:cs typeface="Microsoft Sans Serif"/>
              </a:rPr>
              <a:t>Data</a:t>
            </a:r>
            <a:r>
              <a:rPr sz="2200" spc="55" dirty="0">
                <a:solidFill>
                  <a:srgbClr val="292929"/>
                </a:solidFill>
                <a:latin typeface="Microsoft Sans Serif"/>
                <a:cs typeface="Microsoft Sans Serif"/>
              </a:rPr>
              <a:t> </a:t>
            </a:r>
            <a:r>
              <a:rPr sz="2200" spc="-75" dirty="0">
                <a:solidFill>
                  <a:srgbClr val="292929"/>
                </a:solidFill>
                <a:latin typeface="Microsoft Sans Serif"/>
                <a:cs typeface="Microsoft Sans Serif"/>
              </a:rPr>
              <a:t>sets</a:t>
            </a:r>
            <a:r>
              <a:rPr sz="2200" spc="85" dirty="0">
                <a:solidFill>
                  <a:srgbClr val="292929"/>
                </a:solidFill>
                <a:latin typeface="Microsoft Sans Serif"/>
                <a:cs typeface="Microsoft Sans Serif"/>
              </a:rPr>
              <a:t> </a:t>
            </a:r>
            <a:r>
              <a:rPr sz="2200" spc="-75" dirty="0">
                <a:solidFill>
                  <a:srgbClr val="292929"/>
                </a:solidFill>
                <a:latin typeface="Microsoft Sans Serif"/>
                <a:cs typeface="Microsoft Sans Serif"/>
              </a:rPr>
              <a:t>were</a:t>
            </a:r>
            <a:r>
              <a:rPr sz="2200" spc="80" dirty="0">
                <a:solidFill>
                  <a:srgbClr val="292929"/>
                </a:solidFill>
                <a:latin typeface="Microsoft Sans Serif"/>
                <a:cs typeface="Microsoft Sans Serif"/>
              </a:rPr>
              <a:t> </a:t>
            </a:r>
            <a:r>
              <a:rPr sz="2200" spc="-45" dirty="0">
                <a:solidFill>
                  <a:srgbClr val="292929"/>
                </a:solidFill>
                <a:latin typeface="Microsoft Sans Serif"/>
                <a:cs typeface="Microsoft Sans Serif"/>
              </a:rPr>
              <a:t>collected</a:t>
            </a:r>
            <a:r>
              <a:rPr sz="2200" spc="8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65" dirty="0">
                <a:solidFill>
                  <a:srgbClr val="292929"/>
                </a:solidFill>
                <a:latin typeface="Microsoft Sans Serif"/>
                <a:cs typeface="Microsoft Sans Serif"/>
              </a:rPr>
              <a:t> </a:t>
            </a:r>
            <a:r>
              <a:rPr sz="2200" spc="-140" dirty="0">
                <a:solidFill>
                  <a:srgbClr val="292929"/>
                </a:solidFill>
                <a:latin typeface="Microsoft Sans Serif"/>
                <a:cs typeface="Microsoft Sans Serif"/>
              </a:rPr>
              <a:t>Space</a:t>
            </a:r>
            <a:r>
              <a:rPr sz="2200" spc="80" dirty="0">
                <a:solidFill>
                  <a:srgbClr val="292929"/>
                </a:solidFill>
                <a:latin typeface="Microsoft Sans Serif"/>
                <a:cs typeface="Microsoft Sans Serif"/>
              </a:rPr>
              <a:t> </a:t>
            </a:r>
            <a:r>
              <a:rPr sz="2200" spc="-210" dirty="0">
                <a:solidFill>
                  <a:srgbClr val="292929"/>
                </a:solidFill>
                <a:latin typeface="Microsoft Sans Serif"/>
                <a:cs typeface="Microsoft Sans Serif"/>
              </a:rPr>
              <a:t>X</a:t>
            </a:r>
            <a:r>
              <a:rPr sz="2200" spc="75" dirty="0">
                <a:solidFill>
                  <a:srgbClr val="292929"/>
                </a:solidFill>
                <a:latin typeface="Microsoft Sans Serif"/>
                <a:cs typeface="Microsoft Sans Serif"/>
              </a:rPr>
              <a:t> </a:t>
            </a:r>
            <a:r>
              <a:rPr sz="2200" spc="-145" dirty="0">
                <a:solidFill>
                  <a:srgbClr val="292929"/>
                </a:solidFill>
                <a:latin typeface="Microsoft Sans Serif"/>
                <a:cs typeface="Microsoft Sans Serif"/>
              </a:rPr>
              <a:t>API</a:t>
            </a:r>
            <a:r>
              <a:rPr sz="2200" spc="85" dirty="0">
                <a:solidFill>
                  <a:srgbClr val="292929"/>
                </a:solidFill>
                <a:latin typeface="Microsoft Sans Serif"/>
                <a:cs typeface="Microsoft Sans Serif"/>
              </a:rPr>
              <a:t> </a:t>
            </a:r>
            <a:r>
              <a:rPr sz="2200" spc="-30" dirty="0">
                <a:solidFill>
                  <a:srgbClr val="292929"/>
                </a:solidFill>
                <a:latin typeface="Microsoft Sans Serif"/>
                <a:cs typeface="Microsoft Sans Serif"/>
              </a:rPr>
              <a:t>(</a:t>
            </a:r>
            <a:r>
              <a:rPr sz="2200" u="sng" spc="-30" dirty="0">
                <a:solidFill>
                  <a:srgbClr val="292929"/>
                </a:solidFill>
                <a:uFill>
                  <a:solidFill>
                    <a:srgbClr val="292929"/>
                  </a:solidFill>
                </a:uFill>
                <a:latin typeface="Microsoft Sans Serif"/>
                <a:cs typeface="Microsoft Sans Serif"/>
                <a:hlinkClick r:id="rId2"/>
              </a:rPr>
              <a:t>https://api.spacexdata.com/v4/rockets/</a:t>
            </a:r>
            <a:r>
              <a:rPr sz="2200" spc="-30" dirty="0">
                <a:solidFill>
                  <a:srgbClr val="292929"/>
                </a:solidFill>
                <a:latin typeface="Microsoft Sans Serif"/>
                <a:cs typeface="Microsoft Sans Serif"/>
              </a:rPr>
              <a:t>) </a:t>
            </a:r>
            <a:r>
              <a:rPr sz="2200" spc="-57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65"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a:t>
            </a:r>
            <a:r>
              <a:rPr sz="2200" spc="55" dirty="0">
                <a:solidFill>
                  <a:srgbClr val="292929"/>
                </a:solidFill>
                <a:latin typeface="Microsoft Sans Serif"/>
                <a:cs typeface="Microsoft Sans Serif"/>
              </a:rPr>
              <a:t> </a:t>
            </a:r>
            <a:r>
              <a:rPr sz="2200" spc="-60" dirty="0">
                <a:solidFill>
                  <a:srgbClr val="292929"/>
                </a:solidFill>
                <a:latin typeface="Microsoft Sans Serif"/>
                <a:cs typeface="Microsoft Sans Serif"/>
              </a:rPr>
              <a:t>Wikipedia </a:t>
            </a:r>
            <a:r>
              <a:rPr sz="2200" spc="-55" dirty="0">
                <a:solidFill>
                  <a:srgbClr val="292929"/>
                </a:solidFill>
                <a:latin typeface="Microsoft Sans Serif"/>
                <a:cs typeface="Microsoft Sans Serif"/>
              </a:rPr>
              <a:t> </a:t>
            </a:r>
            <a:r>
              <a:rPr sz="2200" spc="-45" dirty="0">
                <a:solidFill>
                  <a:srgbClr val="292929"/>
                </a:solidFill>
                <a:latin typeface="Microsoft Sans Serif"/>
                <a:cs typeface="Microsoft Sans Serif"/>
              </a:rPr>
              <a:t>(</a:t>
            </a:r>
            <a:r>
              <a:rPr sz="2200" u="sng" spc="-45" dirty="0">
                <a:solidFill>
                  <a:srgbClr val="292929"/>
                </a:solidFill>
                <a:uFill>
                  <a:solidFill>
                    <a:srgbClr val="292929"/>
                  </a:solidFill>
                </a:uFill>
                <a:latin typeface="Microsoft Sans Serif"/>
                <a:cs typeface="Microsoft Sans Serif"/>
                <a:hlinkClick r:id="rId3"/>
              </a:rPr>
              <a:t>https://en.wikipedia.org/wiki/List_of_Falcon/_9/_and_Falcon_Heavy_launches</a:t>
            </a:r>
            <a:r>
              <a:rPr sz="2200" spc="-45" dirty="0">
                <a:solidFill>
                  <a:srgbClr val="292929"/>
                </a:solidFill>
                <a:latin typeface="Microsoft Sans Serif"/>
                <a:cs typeface="Microsoft Sans Serif"/>
              </a:rPr>
              <a:t>), </a:t>
            </a:r>
            <a:r>
              <a:rPr sz="2200" spc="-40" dirty="0">
                <a:solidFill>
                  <a:srgbClr val="292929"/>
                </a:solidFill>
                <a:latin typeface="Microsoft Sans Serif"/>
                <a:cs typeface="Microsoft Sans Serif"/>
              </a:rPr>
              <a:t> </a:t>
            </a:r>
            <a:r>
              <a:rPr sz="2200" spc="-50" dirty="0">
                <a:solidFill>
                  <a:srgbClr val="292929"/>
                </a:solidFill>
                <a:latin typeface="Microsoft Sans Serif"/>
                <a:cs typeface="Microsoft Sans Serif"/>
              </a:rPr>
              <a:t>using</a:t>
            </a:r>
            <a:r>
              <a:rPr sz="2200" spc="90" dirty="0">
                <a:solidFill>
                  <a:srgbClr val="292929"/>
                </a:solidFill>
                <a:latin typeface="Microsoft Sans Serif"/>
                <a:cs typeface="Microsoft Sans Serif"/>
              </a:rPr>
              <a:t> </a:t>
            </a:r>
            <a:r>
              <a:rPr sz="2200" spc="-60" dirty="0">
                <a:solidFill>
                  <a:srgbClr val="292929"/>
                </a:solidFill>
                <a:latin typeface="Microsoft Sans Serif"/>
                <a:cs typeface="Microsoft Sans Serif"/>
              </a:rPr>
              <a:t>web</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scraping</a:t>
            </a:r>
            <a:r>
              <a:rPr sz="2200" spc="80" dirty="0">
                <a:solidFill>
                  <a:srgbClr val="292929"/>
                </a:solidFill>
                <a:latin typeface="Microsoft Sans Serif"/>
                <a:cs typeface="Microsoft Sans Serif"/>
              </a:rPr>
              <a:t> </a:t>
            </a:r>
            <a:r>
              <a:rPr sz="2200" spc="-80" dirty="0">
                <a:solidFill>
                  <a:srgbClr val="292929"/>
                </a:solidFill>
                <a:latin typeface="Microsoft Sans Serif"/>
                <a:cs typeface="Microsoft Sans Serif"/>
              </a:rPr>
              <a:t>technics.</a:t>
            </a:r>
            <a:endParaRPr sz="2200">
              <a:latin typeface="Microsoft Sans Serif"/>
              <a:cs typeface="Microsoft Sans Serif"/>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8</a:t>
            </a:fld>
            <a:endParaRPr spc="75" dirty="0"/>
          </a:p>
        </p:txBody>
      </p:sp>
      <p:sp>
        <p:nvSpPr>
          <p:cNvPr id="3" name="object 3"/>
          <p:cNvSpPr txBox="1">
            <a:spLocks noGrp="1"/>
          </p:cNvSpPr>
          <p:nvPr>
            <p:ph type="title"/>
          </p:nvPr>
        </p:nvSpPr>
        <p:spPr>
          <a:xfrm>
            <a:off x="848994" y="418782"/>
            <a:ext cx="307403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85" dirty="0"/>
              <a:t> </a:t>
            </a:r>
            <a:r>
              <a:rPr spc="-85" dirty="0"/>
              <a:t>Collection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9794" y="1816353"/>
            <a:ext cx="4432935" cy="2215515"/>
          </a:xfrm>
          <a:prstGeom prst="rect">
            <a:avLst/>
          </a:prstGeom>
        </p:spPr>
        <p:txBody>
          <a:bodyPr vert="horz" wrap="square" lIns="0" tIns="12700" rIns="0" bIns="0" rtlCol="0">
            <a:spAutoFit/>
          </a:bodyPr>
          <a:lstStyle/>
          <a:p>
            <a:pPr marL="241300" marR="327660" indent="-228600">
              <a:lnSpc>
                <a:spcPct val="100000"/>
              </a:lnSpc>
              <a:spcBef>
                <a:spcPts val="100"/>
              </a:spcBef>
              <a:buFont typeface="Arial"/>
              <a:buChar char="•"/>
              <a:tabLst>
                <a:tab pos="240665" algn="l"/>
                <a:tab pos="241300" algn="l"/>
              </a:tabLst>
            </a:pPr>
            <a:r>
              <a:rPr sz="2200" spc="-155" dirty="0">
                <a:solidFill>
                  <a:srgbClr val="292929"/>
                </a:solidFill>
                <a:latin typeface="Microsoft Sans Serif"/>
                <a:cs typeface="Microsoft Sans Serif"/>
              </a:rPr>
              <a:t>SpaceX</a:t>
            </a:r>
            <a:r>
              <a:rPr sz="2200" spc="-150" dirty="0">
                <a:solidFill>
                  <a:srgbClr val="292929"/>
                </a:solidFill>
                <a:latin typeface="Microsoft Sans Serif"/>
                <a:cs typeface="Microsoft Sans Serif"/>
              </a:rPr>
              <a:t> </a:t>
            </a:r>
            <a:r>
              <a:rPr sz="2200" spc="-40" dirty="0">
                <a:solidFill>
                  <a:srgbClr val="292929"/>
                </a:solidFill>
                <a:latin typeface="Microsoft Sans Serif"/>
                <a:cs typeface="Microsoft Sans Serif"/>
              </a:rPr>
              <a:t>offers </a:t>
            </a:r>
            <a:r>
              <a:rPr sz="2200" spc="-145" dirty="0">
                <a:solidFill>
                  <a:srgbClr val="292929"/>
                </a:solidFill>
                <a:latin typeface="Microsoft Sans Serif"/>
                <a:cs typeface="Microsoft Sans Serif"/>
              </a:rPr>
              <a:t>a</a:t>
            </a:r>
            <a:r>
              <a:rPr sz="2200" spc="-140" dirty="0">
                <a:solidFill>
                  <a:srgbClr val="292929"/>
                </a:solidFill>
                <a:latin typeface="Microsoft Sans Serif"/>
                <a:cs typeface="Microsoft Sans Serif"/>
              </a:rPr>
              <a:t> </a:t>
            </a:r>
            <a:r>
              <a:rPr sz="2200" spc="-25" dirty="0">
                <a:solidFill>
                  <a:srgbClr val="292929"/>
                </a:solidFill>
                <a:latin typeface="Microsoft Sans Serif"/>
                <a:cs typeface="Microsoft Sans Serif"/>
              </a:rPr>
              <a:t>public </a:t>
            </a:r>
            <a:r>
              <a:rPr sz="2200" spc="-145" dirty="0">
                <a:solidFill>
                  <a:srgbClr val="292929"/>
                </a:solidFill>
                <a:latin typeface="Microsoft Sans Serif"/>
                <a:cs typeface="Microsoft Sans Serif"/>
              </a:rPr>
              <a:t>API</a:t>
            </a:r>
            <a:r>
              <a:rPr sz="2200" spc="-140" dirty="0">
                <a:solidFill>
                  <a:srgbClr val="292929"/>
                </a:solidFill>
                <a:latin typeface="Microsoft Sans Serif"/>
                <a:cs typeface="Microsoft Sans Serif"/>
              </a:rPr>
              <a:t> </a:t>
            </a:r>
            <a:r>
              <a:rPr sz="2200" spc="-25" dirty="0">
                <a:solidFill>
                  <a:srgbClr val="292929"/>
                </a:solidFill>
                <a:latin typeface="Microsoft Sans Serif"/>
                <a:cs typeface="Microsoft Sans Serif"/>
              </a:rPr>
              <a:t>from </a:t>
            </a:r>
            <a:r>
              <a:rPr sz="2200" spc="-570" dirty="0">
                <a:solidFill>
                  <a:srgbClr val="292929"/>
                </a:solidFill>
                <a:latin typeface="Microsoft Sans Serif"/>
                <a:cs typeface="Microsoft Sans Serif"/>
              </a:rPr>
              <a:t> </a:t>
            </a:r>
            <a:r>
              <a:rPr sz="2200" spc="-75" dirty="0">
                <a:solidFill>
                  <a:srgbClr val="292929"/>
                </a:solidFill>
                <a:latin typeface="Microsoft Sans Serif"/>
                <a:cs typeface="Microsoft Sans Serif"/>
              </a:rPr>
              <a:t>where</a:t>
            </a:r>
            <a:r>
              <a:rPr sz="2200" spc="65"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45" dirty="0">
                <a:solidFill>
                  <a:srgbClr val="292929"/>
                </a:solidFill>
                <a:latin typeface="Microsoft Sans Serif"/>
                <a:cs typeface="Microsoft Sans Serif"/>
              </a:rPr>
              <a:t> </a:t>
            </a:r>
            <a:r>
              <a:rPr sz="2200" spc="-114" dirty="0">
                <a:solidFill>
                  <a:srgbClr val="292929"/>
                </a:solidFill>
                <a:latin typeface="Microsoft Sans Serif"/>
                <a:cs typeface="Microsoft Sans Serif"/>
              </a:rPr>
              <a:t>can</a:t>
            </a:r>
            <a:r>
              <a:rPr sz="2200" spc="75" dirty="0">
                <a:solidFill>
                  <a:srgbClr val="292929"/>
                </a:solidFill>
                <a:latin typeface="Microsoft Sans Serif"/>
                <a:cs typeface="Microsoft Sans Serif"/>
              </a:rPr>
              <a:t> </a:t>
            </a:r>
            <a:r>
              <a:rPr sz="2200" spc="-55" dirty="0">
                <a:solidFill>
                  <a:srgbClr val="292929"/>
                </a:solidFill>
                <a:latin typeface="Microsoft Sans Serif"/>
                <a:cs typeface="Microsoft Sans Serif"/>
              </a:rPr>
              <a:t>be</a:t>
            </a:r>
            <a:r>
              <a:rPr sz="2200" spc="70" dirty="0">
                <a:solidFill>
                  <a:srgbClr val="292929"/>
                </a:solidFill>
                <a:latin typeface="Microsoft Sans Serif"/>
                <a:cs typeface="Microsoft Sans Serif"/>
              </a:rPr>
              <a:t> </a:t>
            </a:r>
            <a:r>
              <a:rPr sz="2200" spc="-25" dirty="0">
                <a:solidFill>
                  <a:srgbClr val="292929"/>
                </a:solidFill>
                <a:latin typeface="Microsoft Sans Serif"/>
                <a:cs typeface="Microsoft Sans Serif"/>
              </a:rPr>
              <a:t>obtained</a:t>
            </a:r>
            <a:r>
              <a:rPr sz="2200" spc="50"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 </a:t>
            </a:r>
            <a:r>
              <a:rPr sz="2200" spc="-57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then</a:t>
            </a:r>
            <a:r>
              <a:rPr sz="2200" spc="60" dirty="0">
                <a:solidFill>
                  <a:srgbClr val="292929"/>
                </a:solidFill>
                <a:latin typeface="Microsoft Sans Serif"/>
                <a:cs typeface="Microsoft Sans Serif"/>
              </a:rPr>
              <a:t> </a:t>
            </a:r>
            <a:r>
              <a:rPr sz="2200" spc="-85" dirty="0">
                <a:solidFill>
                  <a:srgbClr val="292929"/>
                </a:solidFill>
                <a:latin typeface="Microsoft Sans Serif"/>
                <a:cs typeface="Microsoft Sans Serif"/>
              </a:rPr>
              <a:t>used;</a:t>
            </a:r>
            <a:endParaRPr sz="2200">
              <a:latin typeface="Microsoft Sans Serif"/>
              <a:cs typeface="Microsoft Sans Serif"/>
            </a:endParaRPr>
          </a:p>
          <a:p>
            <a:pPr marL="241300" marR="5080" indent="-228600">
              <a:lnSpc>
                <a:spcPct val="100000"/>
              </a:lnSpc>
              <a:spcBef>
                <a:spcPts val="1400"/>
              </a:spcBef>
              <a:buFont typeface="Arial"/>
              <a:buChar char="•"/>
              <a:tabLst>
                <a:tab pos="240665" algn="l"/>
                <a:tab pos="241300" algn="l"/>
              </a:tabLst>
            </a:pPr>
            <a:r>
              <a:rPr sz="2200" spc="-110" dirty="0">
                <a:solidFill>
                  <a:srgbClr val="292929"/>
                </a:solidFill>
                <a:latin typeface="Microsoft Sans Serif"/>
                <a:cs typeface="Microsoft Sans Serif"/>
              </a:rPr>
              <a:t>This</a:t>
            </a:r>
            <a:r>
              <a:rPr sz="2200" spc="80" dirty="0">
                <a:solidFill>
                  <a:srgbClr val="292929"/>
                </a:solidFill>
                <a:latin typeface="Microsoft Sans Serif"/>
                <a:cs typeface="Microsoft Sans Serif"/>
              </a:rPr>
              <a:t> </a:t>
            </a:r>
            <a:r>
              <a:rPr sz="2200" spc="-145" dirty="0">
                <a:solidFill>
                  <a:srgbClr val="292929"/>
                </a:solidFill>
                <a:latin typeface="Microsoft Sans Serif"/>
                <a:cs typeface="Microsoft Sans Serif"/>
              </a:rPr>
              <a:t>API</a:t>
            </a:r>
            <a:r>
              <a:rPr sz="2200" spc="50" dirty="0">
                <a:solidFill>
                  <a:srgbClr val="292929"/>
                </a:solidFill>
                <a:latin typeface="Microsoft Sans Serif"/>
                <a:cs typeface="Microsoft Sans Serif"/>
              </a:rPr>
              <a:t> </a:t>
            </a:r>
            <a:r>
              <a:rPr sz="2200" spc="-114" dirty="0">
                <a:solidFill>
                  <a:srgbClr val="292929"/>
                </a:solidFill>
                <a:latin typeface="Microsoft Sans Serif"/>
                <a:cs typeface="Microsoft Sans Serif"/>
              </a:rPr>
              <a:t>was</a:t>
            </a:r>
            <a:r>
              <a:rPr sz="2200" spc="75" dirty="0">
                <a:solidFill>
                  <a:srgbClr val="292929"/>
                </a:solidFill>
                <a:latin typeface="Microsoft Sans Serif"/>
                <a:cs typeface="Microsoft Sans Serif"/>
              </a:rPr>
              <a:t> </a:t>
            </a:r>
            <a:r>
              <a:rPr sz="2200" spc="-80" dirty="0">
                <a:solidFill>
                  <a:srgbClr val="292929"/>
                </a:solidFill>
                <a:latin typeface="Microsoft Sans Serif"/>
                <a:cs typeface="Microsoft Sans Serif"/>
              </a:rPr>
              <a:t>used</a:t>
            </a:r>
            <a:r>
              <a:rPr sz="2200" spc="85" dirty="0">
                <a:solidFill>
                  <a:srgbClr val="292929"/>
                </a:solidFill>
                <a:latin typeface="Microsoft Sans Serif"/>
                <a:cs typeface="Microsoft Sans Serif"/>
              </a:rPr>
              <a:t> </a:t>
            </a:r>
            <a:r>
              <a:rPr sz="2200" spc="-55" dirty="0">
                <a:solidFill>
                  <a:srgbClr val="292929"/>
                </a:solidFill>
                <a:latin typeface="Microsoft Sans Serif"/>
                <a:cs typeface="Microsoft Sans Serif"/>
              </a:rPr>
              <a:t>according</a:t>
            </a:r>
            <a:r>
              <a:rPr sz="2200" spc="75" dirty="0">
                <a:solidFill>
                  <a:srgbClr val="292929"/>
                </a:solidFill>
                <a:latin typeface="Microsoft Sans Serif"/>
                <a:cs typeface="Microsoft Sans Serif"/>
              </a:rPr>
              <a:t> </a:t>
            </a:r>
            <a:r>
              <a:rPr sz="2200" spc="40" dirty="0">
                <a:solidFill>
                  <a:srgbClr val="292929"/>
                </a:solidFill>
                <a:latin typeface="Microsoft Sans Serif"/>
                <a:cs typeface="Microsoft Sans Serif"/>
              </a:rPr>
              <a:t>to</a:t>
            </a:r>
            <a:r>
              <a:rPr sz="2200" spc="60" dirty="0">
                <a:solidFill>
                  <a:srgbClr val="292929"/>
                </a:solidFill>
                <a:latin typeface="Microsoft Sans Serif"/>
                <a:cs typeface="Microsoft Sans Serif"/>
              </a:rPr>
              <a:t> </a:t>
            </a:r>
            <a:r>
              <a:rPr sz="2200" spc="-30" dirty="0">
                <a:solidFill>
                  <a:srgbClr val="292929"/>
                </a:solidFill>
                <a:latin typeface="Microsoft Sans Serif"/>
                <a:cs typeface="Microsoft Sans Serif"/>
              </a:rPr>
              <a:t>the </a:t>
            </a:r>
            <a:r>
              <a:rPr sz="2200" spc="-570" dirty="0">
                <a:solidFill>
                  <a:srgbClr val="292929"/>
                </a:solidFill>
                <a:latin typeface="Microsoft Sans Serif"/>
                <a:cs typeface="Microsoft Sans Serif"/>
              </a:rPr>
              <a:t> </a:t>
            </a:r>
            <a:r>
              <a:rPr sz="2200" spc="-30" dirty="0">
                <a:solidFill>
                  <a:srgbClr val="292929"/>
                </a:solidFill>
                <a:latin typeface="Microsoft Sans Serif"/>
                <a:cs typeface="Microsoft Sans Serif"/>
              </a:rPr>
              <a:t>flowchart</a:t>
            </a:r>
            <a:r>
              <a:rPr sz="2200" spc="50" dirty="0">
                <a:solidFill>
                  <a:srgbClr val="292929"/>
                </a:solidFill>
                <a:latin typeface="Microsoft Sans Serif"/>
                <a:cs typeface="Microsoft Sans Serif"/>
              </a:rPr>
              <a:t> </a:t>
            </a:r>
            <a:r>
              <a:rPr sz="2200" spc="-60" dirty="0">
                <a:solidFill>
                  <a:srgbClr val="292929"/>
                </a:solidFill>
                <a:latin typeface="Microsoft Sans Serif"/>
                <a:cs typeface="Microsoft Sans Serif"/>
              </a:rPr>
              <a:t>beside</a:t>
            </a:r>
            <a:r>
              <a:rPr sz="2200" spc="85" dirty="0">
                <a:solidFill>
                  <a:srgbClr val="292929"/>
                </a:solidFill>
                <a:latin typeface="Microsoft Sans Serif"/>
                <a:cs typeface="Microsoft Sans Serif"/>
              </a:rPr>
              <a:t> </a:t>
            </a:r>
            <a:r>
              <a:rPr sz="2200" spc="-70" dirty="0">
                <a:solidFill>
                  <a:srgbClr val="292929"/>
                </a:solidFill>
                <a:latin typeface="Microsoft Sans Serif"/>
                <a:cs typeface="Microsoft Sans Serif"/>
              </a:rPr>
              <a:t>and</a:t>
            </a:r>
            <a:r>
              <a:rPr sz="2200" spc="50" dirty="0">
                <a:solidFill>
                  <a:srgbClr val="292929"/>
                </a:solidFill>
                <a:latin typeface="Microsoft Sans Serif"/>
                <a:cs typeface="Microsoft Sans Serif"/>
              </a:rPr>
              <a:t> </a:t>
            </a:r>
            <a:r>
              <a:rPr sz="2200" spc="-35" dirty="0">
                <a:solidFill>
                  <a:srgbClr val="292929"/>
                </a:solidFill>
                <a:latin typeface="Microsoft Sans Serif"/>
                <a:cs typeface="Microsoft Sans Serif"/>
              </a:rPr>
              <a:t>then</a:t>
            </a:r>
            <a:r>
              <a:rPr sz="2200" spc="60" dirty="0">
                <a:solidFill>
                  <a:srgbClr val="292929"/>
                </a:solidFill>
                <a:latin typeface="Microsoft Sans Serif"/>
                <a:cs typeface="Microsoft Sans Serif"/>
              </a:rPr>
              <a:t> </a:t>
            </a:r>
            <a:r>
              <a:rPr sz="2200" spc="-45" dirty="0">
                <a:solidFill>
                  <a:srgbClr val="292929"/>
                </a:solidFill>
                <a:latin typeface="Microsoft Sans Serif"/>
                <a:cs typeface="Microsoft Sans Serif"/>
              </a:rPr>
              <a:t>data</a:t>
            </a:r>
            <a:r>
              <a:rPr sz="2200" spc="70" dirty="0">
                <a:solidFill>
                  <a:srgbClr val="292929"/>
                </a:solidFill>
                <a:latin typeface="Microsoft Sans Serif"/>
                <a:cs typeface="Microsoft Sans Serif"/>
              </a:rPr>
              <a:t> </a:t>
            </a:r>
            <a:r>
              <a:rPr sz="2200" spc="-60" dirty="0">
                <a:solidFill>
                  <a:srgbClr val="292929"/>
                </a:solidFill>
                <a:latin typeface="Microsoft Sans Serif"/>
                <a:cs typeface="Microsoft Sans Serif"/>
              </a:rPr>
              <a:t>is </a:t>
            </a:r>
            <a:r>
              <a:rPr sz="2200" spc="-55" dirty="0">
                <a:solidFill>
                  <a:srgbClr val="292929"/>
                </a:solidFill>
                <a:latin typeface="Microsoft Sans Serif"/>
                <a:cs typeface="Microsoft Sans Serif"/>
              </a:rPr>
              <a:t> </a:t>
            </a:r>
            <a:r>
              <a:rPr sz="2200" spc="-50" dirty="0">
                <a:solidFill>
                  <a:srgbClr val="292929"/>
                </a:solidFill>
                <a:latin typeface="Microsoft Sans Serif"/>
                <a:cs typeface="Microsoft Sans Serif"/>
              </a:rPr>
              <a:t>persisted.</a:t>
            </a:r>
            <a:endParaRPr sz="2200">
              <a:latin typeface="Microsoft Sans Serif"/>
              <a:cs typeface="Microsoft Sans Serif"/>
            </a:endParaRPr>
          </a:p>
        </p:txBody>
      </p:sp>
      <p:sp>
        <p:nvSpPr>
          <p:cNvPr id="3" name="object 3"/>
          <p:cNvSpPr txBox="1"/>
          <p:nvPr/>
        </p:nvSpPr>
        <p:spPr>
          <a:xfrm>
            <a:off x="899794" y="4705350"/>
            <a:ext cx="4448175" cy="443711"/>
          </a:xfrm>
          <a:prstGeom prst="rect">
            <a:avLst/>
          </a:prstGeom>
        </p:spPr>
        <p:txBody>
          <a:bodyPr vert="horz" wrap="square" lIns="0" tIns="12700" rIns="0" bIns="0" rtlCol="0">
            <a:spAutoFit/>
          </a:bodyPr>
          <a:lstStyle/>
          <a:p>
            <a:pPr marL="241300" marR="5080" indent="-228600">
              <a:lnSpc>
                <a:spcPct val="100000"/>
              </a:lnSpc>
              <a:spcBef>
                <a:spcPts val="100"/>
              </a:spcBef>
              <a:buFont typeface="Arial"/>
              <a:buChar char="•"/>
              <a:tabLst>
                <a:tab pos="240665" algn="l"/>
                <a:tab pos="241300" algn="l"/>
              </a:tabLst>
            </a:pPr>
            <a:r>
              <a:rPr lang="en-US" sz="1400" spc="-65" dirty="0">
                <a:solidFill>
                  <a:srgbClr val="292929"/>
                </a:solidFill>
                <a:latin typeface="Microsoft Sans Serif"/>
                <a:cs typeface="Microsoft Sans Serif"/>
                <a:hlinkClick r:id="rId2"/>
              </a:rPr>
              <a:t>https://github.com/rambo12206/Applied-Data-Science-Capstone/blob/main/Data%20Collection%20API.ipynb</a:t>
            </a:r>
            <a:endParaRPr lang="en-US" sz="1400" dirty="0">
              <a:latin typeface="Microsoft Sans Serif"/>
              <a:cs typeface="Microsoft Sans Serif"/>
            </a:endParaRPr>
          </a:p>
        </p:txBody>
      </p:sp>
      <p:sp>
        <p:nvSpPr>
          <p:cNvPr id="4" name="object 4"/>
          <p:cNvSpPr txBox="1">
            <a:spLocks noGrp="1"/>
          </p:cNvSpPr>
          <p:nvPr>
            <p:ph type="title"/>
          </p:nvPr>
        </p:nvSpPr>
        <p:spPr>
          <a:xfrm>
            <a:off x="848994" y="418528"/>
            <a:ext cx="5860415" cy="589915"/>
          </a:xfrm>
          <a:prstGeom prst="rect">
            <a:avLst/>
          </a:prstGeom>
        </p:spPr>
        <p:txBody>
          <a:bodyPr vert="horz" wrap="square" lIns="0" tIns="12700" rIns="0" bIns="0" rtlCol="0">
            <a:spAutoFit/>
          </a:bodyPr>
          <a:lstStyle/>
          <a:p>
            <a:pPr marL="12700">
              <a:lnSpc>
                <a:spcPct val="100000"/>
              </a:lnSpc>
              <a:spcBef>
                <a:spcPts val="100"/>
              </a:spcBef>
            </a:pPr>
            <a:r>
              <a:rPr spc="-114" dirty="0"/>
              <a:t>Data</a:t>
            </a:r>
            <a:r>
              <a:rPr spc="120" dirty="0"/>
              <a:t> </a:t>
            </a:r>
            <a:r>
              <a:rPr spc="-85" dirty="0"/>
              <a:t>Collection</a:t>
            </a:r>
            <a:r>
              <a:rPr spc="145" dirty="0"/>
              <a:t> </a:t>
            </a:r>
            <a:r>
              <a:rPr spc="765" dirty="0"/>
              <a:t>–</a:t>
            </a:r>
            <a:r>
              <a:rPr spc="114" dirty="0"/>
              <a:t> </a:t>
            </a:r>
            <a:r>
              <a:rPr spc="-250" dirty="0"/>
              <a:t>SpaceX</a:t>
            </a:r>
            <a:r>
              <a:rPr spc="125" dirty="0"/>
              <a:t> </a:t>
            </a:r>
            <a:r>
              <a:rPr spc="-240" dirty="0"/>
              <a:t>API</a:t>
            </a:r>
          </a:p>
        </p:txBody>
      </p:sp>
      <p:pic>
        <p:nvPicPr>
          <p:cNvPr id="5" name="object 5"/>
          <p:cNvPicPr/>
          <p:nvPr/>
        </p:nvPicPr>
        <p:blipFill>
          <a:blip r:embed="rId3" cstate="print"/>
          <a:stretch>
            <a:fillRect/>
          </a:stretch>
        </p:blipFill>
        <p:spPr>
          <a:xfrm>
            <a:off x="7680959" y="1785607"/>
            <a:ext cx="1917953" cy="1077226"/>
          </a:xfrm>
          <a:prstGeom prst="rect">
            <a:avLst/>
          </a:prstGeom>
        </p:spPr>
      </p:pic>
      <p:sp>
        <p:nvSpPr>
          <p:cNvPr id="6" name="object 6"/>
          <p:cNvSpPr txBox="1"/>
          <p:nvPr/>
        </p:nvSpPr>
        <p:spPr>
          <a:xfrm>
            <a:off x="7820025" y="1899348"/>
            <a:ext cx="1644014" cy="795655"/>
          </a:xfrm>
          <a:prstGeom prst="rect">
            <a:avLst/>
          </a:prstGeom>
        </p:spPr>
        <p:txBody>
          <a:bodyPr vert="horz" wrap="square" lIns="0" tIns="39370" rIns="0" bIns="0" rtlCol="0">
            <a:spAutoFit/>
          </a:bodyPr>
          <a:lstStyle/>
          <a:p>
            <a:pPr marL="12700" marR="5080" algn="ctr">
              <a:lnSpc>
                <a:spcPct val="90300"/>
              </a:lnSpc>
              <a:spcBef>
                <a:spcPts val="310"/>
              </a:spcBef>
            </a:pPr>
            <a:r>
              <a:rPr sz="1800" b="1" spc="-10" dirty="0">
                <a:solidFill>
                  <a:srgbClr val="FFFFFF"/>
                </a:solidFill>
                <a:latin typeface="Calibri"/>
                <a:cs typeface="Calibri"/>
              </a:rPr>
              <a:t>Request </a:t>
            </a:r>
            <a:r>
              <a:rPr sz="1800" b="1" dirty="0">
                <a:solidFill>
                  <a:srgbClr val="FFFFFF"/>
                </a:solidFill>
                <a:latin typeface="Calibri"/>
                <a:cs typeface="Calibri"/>
              </a:rPr>
              <a:t>API </a:t>
            </a:r>
            <a:r>
              <a:rPr sz="1800" b="1" spc="-10" dirty="0">
                <a:solidFill>
                  <a:srgbClr val="FFFFFF"/>
                </a:solidFill>
                <a:latin typeface="Calibri"/>
                <a:cs typeface="Calibri"/>
              </a:rPr>
              <a:t>and </a:t>
            </a:r>
            <a:r>
              <a:rPr sz="1800" b="1" spc="-5" dirty="0">
                <a:solidFill>
                  <a:srgbClr val="FFFFFF"/>
                </a:solidFill>
                <a:latin typeface="Calibri"/>
                <a:cs typeface="Calibri"/>
              </a:rPr>
              <a:t> </a:t>
            </a:r>
            <a:r>
              <a:rPr sz="1800" b="1" spc="-10" dirty="0">
                <a:solidFill>
                  <a:srgbClr val="FFFFFF"/>
                </a:solidFill>
                <a:latin typeface="Calibri"/>
                <a:cs typeface="Calibri"/>
              </a:rPr>
              <a:t>parse</a:t>
            </a:r>
            <a:r>
              <a:rPr sz="1800" b="1" spc="-40" dirty="0">
                <a:solidFill>
                  <a:srgbClr val="FFFFFF"/>
                </a:solidFill>
                <a:latin typeface="Calibri"/>
                <a:cs typeface="Calibri"/>
              </a:rPr>
              <a:t> </a:t>
            </a:r>
            <a:r>
              <a:rPr sz="1800" b="1" spc="-5" dirty="0">
                <a:solidFill>
                  <a:srgbClr val="FFFFFF"/>
                </a:solidFill>
                <a:latin typeface="Calibri"/>
                <a:cs typeface="Calibri"/>
              </a:rPr>
              <a:t>the</a:t>
            </a:r>
            <a:r>
              <a:rPr sz="1800" b="1" spc="-40" dirty="0">
                <a:solidFill>
                  <a:srgbClr val="FFFFFF"/>
                </a:solidFill>
                <a:latin typeface="Calibri"/>
                <a:cs typeface="Calibri"/>
              </a:rPr>
              <a:t> </a:t>
            </a:r>
            <a:r>
              <a:rPr sz="1800" b="1" spc="-5" dirty="0">
                <a:solidFill>
                  <a:srgbClr val="FFFFFF"/>
                </a:solidFill>
                <a:latin typeface="Calibri"/>
                <a:cs typeface="Calibri"/>
              </a:rPr>
              <a:t>SpaceX </a:t>
            </a:r>
            <a:r>
              <a:rPr sz="1800" b="1" spc="-395" dirty="0">
                <a:solidFill>
                  <a:srgbClr val="FFFFFF"/>
                </a:solidFill>
                <a:latin typeface="Calibri"/>
                <a:cs typeface="Calibri"/>
              </a:rPr>
              <a:t> </a:t>
            </a:r>
            <a:r>
              <a:rPr sz="1800" b="1" spc="-10" dirty="0">
                <a:solidFill>
                  <a:srgbClr val="FFFFFF"/>
                </a:solidFill>
                <a:latin typeface="Calibri"/>
                <a:cs typeface="Calibri"/>
              </a:rPr>
              <a:t>launch </a:t>
            </a:r>
            <a:r>
              <a:rPr sz="1800" b="1" spc="-20" dirty="0">
                <a:solidFill>
                  <a:srgbClr val="FFFFFF"/>
                </a:solidFill>
                <a:latin typeface="Calibri"/>
                <a:cs typeface="Calibri"/>
              </a:rPr>
              <a:t>data</a:t>
            </a:r>
            <a:endParaRPr sz="1800">
              <a:latin typeface="Calibri"/>
              <a:cs typeface="Calibri"/>
            </a:endParaRPr>
          </a:p>
        </p:txBody>
      </p:sp>
      <p:grpSp>
        <p:nvGrpSpPr>
          <p:cNvPr id="7" name="object 7"/>
          <p:cNvGrpSpPr/>
          <p:nvPr/>
        </p:nvGrpSpPr>
        <p:grpSpPr>
          <a:xfrm>
            <a:off x="7680959" y="2900654"/>
            <a:ext cx="1918335" cy="1537335"/>
            <a:chOff x="7680959" y="2900654"/>
            <a:chExt cx="1918335" cy="1537335"/>
          </a:xfrm>
        </p:grpSpPr>
        <p:pic>
          <p:nvPicPr>
            <p:cNvPr id="8" name="object 8"/>
            <p:cNvPicPr/>
            <p:nvPr/>
          </p:nvPicPr>
          <p:blipFill>
            <a:blip r:embed="rId4" cstate="print"/>
            <a:stretch>
              <a:fillRect/>
            </a:stretch>
          </p:blipFill>
          <p:spPr>
            <a:xfrm>
              <a:off x="8389619" y="2900654"/>
              <a:ext cx="500633" cy="421919"/>
            </a:xfrm>
            <a:prstGeom prst="rect">
              <a:avLst/>
            </a:prstGeom>
          </p:spPr>
        </p:pic>
        <p:pic>
          <p:nvPicPr>
            <p:cNvPr id="9" name="object 9"/>
            <p:cNvPicPr/>
            <p:nvPr/>
          </p:nvPicPr>
          <p:blipFill>
            <a:blip r:embed="rId5" cstate="print"/>
            <a:stretch>
              <a:fillRect/>
            </a:stretch>
          </p:blipFill>
          <p:spPr>
            <a:xfrm>
              <a:off x="7680959" y="3357867"/>
              <a:ext cx="1917953" cy="1079766"/>
            </a:xfrm>
            <a:prstGeom prst="rect">
              <a:avLst/>
            </a:prstGeom>
          </p:spPr>
        </p:pic>
      </p:grpSp>
      <p:sp>
        <p:nvSpPr>
          <p:cNvPr id="10" name="object 10"/>
          <p:cNvSpPr txBox="1"/>
          <p:nvPr/>
        </p:nvSpPr>
        <p:spPr>
          <a:xfrm>
            <a:off x="7792084" y="3474973"/>
            <a:ext cx="1700530" cy="795020"/>
          </a:xfrm>
          <a:prstGeom prst="rect">
            <a:avLst/>
          </a:prstGeom>
        </p:spPr>
        <p:txBody>
          <a:bodyPr vert="horz" wrap="square" lIns="0" tIns="39369" rIns="0" bIns="0" rtlCol="0">
            <a:spAutoFit/>
          </a:bodyPr>
          <a:lstStyle/>
          <a:p>
            <a:pPr marL="12700" marR="5080" algn="ctr">
              <a:lnSpc>
                <a:spcPct val="90300"/>
              </a:lnSpc>
              <a:spcBef>
                <a:spcPts val="309"/>
              </a:spcBef>
            </a:pPr>
            <a:r>
              <a:rPr sz="1800" b="1" spc="-10" dirty="0">
                <a:solidFill>
                  <a:srgbClr val="FFFFFF"/>
                </a:solidFill>
                <a:latin typeface="Calibri"/>
                <a:cs typeface="Calibri"/>
              </a:rPr>
              <a:t>Filter</a:t>
            </a:r>
            <a:r>
              <a:rPr sz="1800" b="1" spc="-15" dirty="0">
                <a:solidFill>
                  <a:srgbClr val="FFFFFF"/>
                </a:solidFill>
                <a:latin typeface="Calibri"/>
                <a:cs typeface="Calibri"/>
              </a:rPr>
              <a:t> </a:t>
            </a:r>
            <a:r>
              <a:rPr sz="1800" b="1" spc="-20" dirty="0">
                <a:solidFill>
                  <a:srgbClr val="FFFFFF"/>
                </a:solidFill>
                <a:latin typeface="Calibri"/>
                <a:cs typeface="Calibri"/>
              </a:rPr>
              <a:t>data</a:t>
            </a:r>
            <a:r>
              <a:rPr sz="1800" b="1" spc="-5" dirty="0">
                <a:solidFill>
                  <a:srgbClr val="FFFFFF"/>
                </a:solidFill>
                <a:latin typeface="Calibri"/>
                <a:cs typeface="Calibri"/>
              </a:rPr>
              <a:t> </a:t>
            </a:r>
            <a:r>
              <a:rPr sz="1800" b="1" spc="-15" dirty="0">
                <a:solidFill>
                  <a:srgbClr val="FFFFFF"/>
                </a:solidFill>
                <a:latin typeface="Calibri"/>
                <a:cs typeface="Calibri"/>
              </a:rPr>
              <a:t>to</a:t>
            </a:r>
            <a:r>
              <a:rPr sz="1800" b="1" spc="-20" dirty="0">
                <a:solidFill>
                  <a:srgbClr val="FFFFFF"/>
                </a:solidFill>
                <a:latin typeface="Calibri"/>
                <a:cs typeface="Calibri"/>
              </a:rPr>
              <a:t> </a:t>
            </a:r>
            <a:r>
              <a:rPr sz="1800" b="1" spc="-5" dirty="0">
                <a:solidFill>
                  <a:srgbClr val="FFFFFF"/>
                </a:solidFill>
                <a:latin typeface="Calibri"/>
                <a:cs typeface="Calibri"/>
              </a:rPr>
              <a:t>only </a:t>
            </a:r>
            <a:r>
              <a:rPr sz="1800" b="1" spc="-390" dirty="0">
                <a:solidFill>
                  <a:srgbClr val="FFFFFF"/>
                </a:solidFill>
                <a:latin typeface="Calibri"/>
                <a:cs typeface="Calibri"/>
              </a:rPr>
              <a:t> </a:t>
            </a:r>
            <a:r>
              <a:rPr sz="1800" b="1" spc="-5" dirty="0">
                <a:solidFill>
                  <a:srgbClr val="FFFFFF"/>
                </a:solidFill>
                <a:latin typeface="Calibri"/>
                <a:cs typeface="Calibri"/>
              </a:rPr>
              <a:t>include </a:t>
            </a:r>
            <a:r>
              <a:rPr sz="1800" b="1" spc="-10" dirty="0">
                <a:solidFill>
                  <a:srgbClr val="FFFFFF"/>
                </a:solidFill>
                <a:latin typeface="Calibri"/>
                <a:cs typeface="Calibri"/>
              </a:rPr>
              <a:t>Falcon </a:t>
            </a:r>
            <a:r>
              <a:rPr sz="1800" b="1" dirty="0">
                <a:solidFill>
                  <a:srgbClr val="FFFFFF"/>
                </a:solidFill>
                <a:latin typeface="Calibri"/>
                <a:cs typeface="Calibri"/>
              </a:rPr>
              <a:t>9 </a:t>
            </a:r>
            <a:r>
              <a:rPr sz="1800" b="1" spc="5" dirty="0">
                <a:solidFill>
                  <a:srgbClr val="FFFFFF"/>
                </a:solidFill>
                <a:latin typeface="Calibri"/>
                <a:cs typeface="Calibri"/>
              </a:rPr>
              <a:t> </a:t>
            </a:r>
            <a:r>
              <a:rPr sz="1800" b="1" spc="-10" dirty="0">
                <a:solidFill>
                  <a:srgbClr val="FFFFFF"/>
                </a:solidFill>
                <a:latin typeface="Calibri"/>
                <a:cs typeface="Calibri"/>
              </a:rPr>
              <a:t>launches</a:t>
            </a:r>
            <a:endParaRPr sz="1800">
              <a:latin typeface="Calibri"/>
              <a:cs typeface="Calibri"/>
            </a:endParaRPr>
          </a:p>
        </p:txBody>
      </p:sp>
      <p:grpSp>
        <p:nvGrpSpPr>
          <p:cNvPr id="11" name="object 11"/>
          <p:cNvGrpSpPr/>
          <p:nvPr/>
        </p:nvGrpSpPr>
        <p:grpSpPr>
          <a:xfrm>
            <a:off x="7680959" y="4475454"/>
            <a:ext cx="1918335" cy="1537335"/>
            <a:chOff x="7680959" y="4475454"/>
            <a:chExt cx="1918335" cy="1537335"/>
          </a:xfrm>
        </p:grpSpPr>
        <p:pic>
          <p:nvPicPr>
            <p:cNvPr id="12" name="object 12"/>
            <p:cNvPicPr/>
            <p:nvPr/>
          </p:nvPicPr>
          <p:blipFill>
            <a:blip r:embed="rId4" cstate="print"/>
            <a:stretch>
              <a:fillRect/>
            </a:stretch>
          </p:blipFill>
          <p:spPr>
            <a:xfrm>
              <a:off x="8389619" y="4475454"/>
              <a:ext cx="500633" cy="421919"/>
            </a:xfrm>
            <a:prstGeom prst="rect">
              <a:avLst/>
            </a:prstGeom>
          </p:spPr>
        </p:pic>
        <p:pic>
          <p:nvPicPr>
            <p:cNvPr id="13" name="object 13"/>
            <p:cNvPicPr/>
            <p:nvPr/>
          </p:nvPicPr>
          <p:blipFill>
            <a:blip r:embed="rId5" cstate="print"/>
            <a:stretch>
              <a:fillRect/>
            </a:stretch>
          </p:blipFill>
          <p:spPr>
            <a:xfrm>
              <a:off x="7680959" y="4932680"/>
              <a:ext cx="1917953" cy="1079766"/>
            </a:xfrm>
            <a:prstGeom prst="rect">
              <a:avLst/>
            </a:prstGeom>
          </p:spPr>
        </p:pic>
      </p:grpSp>
      <p:sp>
        <p:nvSpPr>
          <p:cNvPr id="14" name="object 14"/>
          <p:cNvSpPr txBox="1"/>
          <p:nvPr/>
        </p:nvSpPr>
        <p:spPr>
          <a:xfrm>
            <a:off x="7787005" y="5173726"/>
            <a:ext cx="1711325" cy="548640"/>
          </a:xfrm>
          <a:prstGeom prst="rect">
            <a:avLst/>
          </a:prstGeom>
        </p:spPr>
        <p:txBody>
          <a:bodyPr vert="horz" wrap="square" lIns="0" tIns="41910" rIns="0" bIns="0" rtlCol="0">
            <a:spAutoFit/>
          </a:bodyPr>
          <a:lstStyle/>
          <a:p>
            <a:pPr marL="546100" marR="5080" indent="-533400">
              <a:lnSpc>
                <a:spcPts val="1960"/>
              </a:lnSpc>
              <a:spcBef>
                <a:spcPts val="330"/>
              </a:spcBef>
            </a:pPr>
            <a:r>
              <a:rPr sz="1800" b="1" spc="-5" dirty="0">
                <a:solidFill>
                  <a:srgbClr val="FFFFFF"/>
                </a:solidFill>
                <a:latin typeface="Calibri"/>
                <a:cs typeface="Calibri"/>
              </a:rPr>
              <a:t>Deal</a:t>
            </a:r>
            <a:r>
              <a:rPr sz="1800" b="1" spc="-25" dirty="0">
                <a:solidFill>
                  <a:srgbClr val="FFFFFF"/>
                </a:solidFill>
                <a:latin typeface="Calibri"/>
                <a:cs typeface="Calibri"/>
              </a:rPr>
              <a:t> </a:t>
            </a:r>
            <a:r>
              <a:rPr sz="1800" b="1" spc="-5" dirty="0">
                <a:solidFill>
                  <a:srgbClr val="FFFFFF"/>
                </a:solidFill>
                <a:latin typeface="Calibri"/>
                <a:cs typeface="Calibri"/>
              </a:rPr>
              <a:t>with</a:t>
            </a:r>
            <a:r>
              <a:rPr sz="1800" b="1" spc="-30" dirty="0">
                <a:solidFill>
                  <a:srgbClr val="FFFFFF"/>
                </a:solidFill>
                <a:latin typeface="Calibri"/>
                <a:cs typeface="Calibri"/>
              </a:rPr>
              <a:t> </a:t>
            </a:r>
            <a:r>
              <a:rPr sz="1800" b="1" spc="-5" dirty="0">
                <a:solidFill>
                  <a:srgbClr val="FFFFFF"/>
                </a:solidFill>
                <a:latin typeface="Calibri"/>
                <a:cs typeface="Calibri"/>
              </a:rPr>
              <a:t>Missing </a:t>
            </a:r>
            <a:r>
              <a:rPr sz="1800" b="1" spc="-390" dirty="0">
                <a:solidFill>
                  <a:srgbClr val="FFFFFF"/>
                </a:solidFill>
                <a:latin typeface="Calibri"/>
                <a:cs typeface="Calibri"/>
              </a:rPr>
              <a:t> </a:t>
            </a:r>
            <a:r>
              <a:rPr sz="1800" b="1" spc="-25" dirty="0">
                <a:solidFill>
                  <a:srgbClr val="FFFFFF"/>
                </a:solidFill>
                <a:latin typeface="Calibri"/>
                <a:cs typeface="Calibri"/>
              </a:rPr>
              <a:t>Values</a:t>
            </a:r>
            <a:endParaRPr sz="1800">
              <a:latin typeface="Calibri"/>
              <a:cs typeface="Calibri"/>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839"/>
              </a:lnSpc>
            </a:pPr>
            <a:fld id="{81D60167-4931-47E6-BA6A-407CBD079E47}" type="slidenum">
              <a:rPr spc="75" dirty="0"/>
              <a:t>9</a:t>
            </a:fld>
            <a:endParaRPr spc="7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2528</Words>
  <Application>Microsoft Office PowerPoint</Application>
  <PresentationFormat>Widescreen</PresentationFormat>
  <Paragraphs>407</Paragraphs>
  <Slides>51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Courier New</vt:lpstr>
      <vt:lpstr>Microsoft Sans Serif</vt:lpstr>
      <vt:lpstr>Times New Roman</vt:lpstr>
      <vt:lpstr>Office Theme</vt:lpstr>
      <vt:lpstr>PowerPoint Presentation</vt:lpstr>
      <vt:lpstr>Outline</vt:lpstr>
      <vt:lpstr>Executive Summary</vt:lpstr>
      <vt:lpstr>Introduction</vt:lpstr>
      <vt:lpstr>PowerPoint Presentation</vt:lpstr>
      <vt:lpstr>Methodology</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Results</vt:lpstr>
      <vt:lpstr>Results</vt:lpstr>
      <vt:lpstr>PowerPoint Presentation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Presentation</vt:lpstr>
      <vt:lpstr>All launch sites</vt:lpstr>
      <vt:lpstr>Launch Outcomes by Site</vt:lpstr>
      <vt:lpstr>Logistics and Safety</vt:lpstr>
      <vt:lpstr>PowerPoint Presentation</vt:lpstr>
      <vt:lpstr>Successful Launches by Site</vt:lpstr>
      <vt:lpstr>Launch Success Ratio for KSC LC-39A</vt:lpstr>
      <vt:lpstr>Payload vs. Launch Outcome</vt:lpstr>
      <vt:lpstr>Payload vs. Launch Outcome</vt:lpstr>
      <vt:lpstr>PowerPoint Presentation</vt:lpstr>
      <vt:lpstr>Classification Accuracy</vt:lpstr>
      <vt:lpstr>Confusion Matrix of Decision Tree Classifier</vt:lpstr>
      <vt:lpstr>Conclusions</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Yadav, Akshay Kumar</cp:lastModifiedBy>
  <cp:revision>5</cp:revision>
  <dcterms:created xsi:type="dcterms:W3CDTF">2022-06-15T11:04:12Z</dcterms:created>
  <dcterms:modified xsi:type="dcterms:W3CDTF">2022-06-15T13:10:40Z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2021-11-01T00:00:00Z</vt:filetime>
  </property>
  <property fmtid="{D5CDD505-2E9C-101B-9397-08002B2CF9AE}" pid="3" name="Creator">
    <vt:lpwstr>Microsoft® PowerPoint® para Microsoft 365</vt:lpwstr>
  </property>
  <property fmtid="{D5CDD505-2E9C-101B-9397-08002B2CF9AE}" pid="4" name="LastSaved">
    <vt:filetime>2022-06-15T00:00:00Z</vt:filetime>
  </property>
</Properties>
</file>